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0" r:id="rId1"/>
    <p:sldMasterId id="2147483699" r:id="rId2"/>
    <p:sldMasterId id="2147483711" r:id="rId3"/>
    <p:sldMasterId id="2147483715" r:id="rId4"/>
  </p:sldMasterIdLst>
  <p:notesMasterIdLst>
    <p:notesMasterId r:id="rId15"/>
  </p:notesMasterIdLst>
  <p:sldIdLst>
    <p:sldId id="8974" r:id="rId5"/>
    <p:sldId id="262" r:id="rId6"/>
    <p:sldId id="267" r:id="rId7"/>
    <p:sldId id="263" r:id="rId8"/>
    <p:sldId id="8975" r:id="rId9"/>
    <p:sldId id="8976" r:id="rId10"/>
    <p:sldId id="280" r:id="rId11"/>
    <p:sldId id="8977" r:id="rId12"/>
    <p:sldId id="273" r:id="rId13"/>
    <p:sldId id="279" r:id="rId14"/>
  </p:sldIdLst>
  <p:sldSz cx="9144000" cy="5143500" type="screen16x9"/>
  <p:notesSz cx="6808788" cy="99409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39E"/>
    <a:srgbClr val="70AD47"/>
    <a:srgbClr val="00B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140" autoAdjust="0"/>
  </p:normalViewPr>
  <p:slideViewPr>
    <p:cSldViewPr snapToGrid="0" snapToObjects="1">
      <p:cViewPr varScale="1">
        <p:scale>
          <a:sx n="145" d="100"/>
          <a:sy n="145" d="100"/>
        </p:scale>
        <p:origin x="6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2000"/>
              <a:t>Entwicklung THG-Emissionen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'2_Ausgabe'!$B$12</c:f>
              <c:strCache>
                <c:ptCount val="1"/>
                <c:pt idx="0">
                  <c:v>Graue Energie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48E-47D9-B445-315C380A4A6E}"/>
              </c:ext>
            </c:extLst>
          </c:dPt>
          <c:cat>
            <c:strRef>
              <c:f>'2_Ausgabe'!$I$11:$Y$11</c:f>
              <c:strCache>
                <c:ptCount val="17"/>
                <c:pt idx="0">
                  <c:v>2014</c:v>
                </c:pt>
                <c:pt idx="1">
                  <c:v>2015</c:v>
                </c:pt>
                <c:pt idx="2">
                  <c:v>Vor Sanierung</c:v>
                </c:pt>
                <c:pt idx="3">
                  <c:v>Anforderung Sanierung</c:v>
                </c:pt>
                <c:pt idx="4">
                  <c:v>ZeCaRe I</c:v>
                </c:pt>
                <c:pt idx="5">
                  <c:v>ZeCaRe II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strCache>
            </c:strRef>
          </c:cat>
          <c:val>
            <c:numRef>
              <c:f>'2_Ausgabe'!$I$12:$Y$12</c:f>
              <c:numCache>
                <c:formatCode>#,##0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174.51349333333334</c:v>
                </c:pt>
                <c:pt idx="3">
                  <c:v>292.64323232323227</c:v>
                </c:pt>
                <c:pt idx="4">
                  <c:v>180.34989898989897</c:v>
                </c:pt>
                <c:pt idx="5">
                  <c:v>160.24409395973154</c:v>
                </c:pt>
                <c:pt idx="6">
                  <c:v>160.24409395973154</c:v>
                </c:pt>
                <c:pt idx="7">
                  <c:v>160.24409395973154</c:v>
                </c:pt>
                <c:pt idx="8">
                  <c:v>160.24409395973154</c:v>
                </c:pt>
                <c:pt idx="9">
                  <c:v>160.24409395973154</c:v>
                </c:pt>
                <c:pt idx="10">
                  <c:v>160.24409395973154</c:v>
                </c:pt>
                <c:pt idx="11">
                  <c:v>160.24409395973154</c:v>
                </c:pt>
                <c:pt idx="12">
                  <c:v>160.24409395973154</c:v>
                </c:pt>
                <c:pt idx="13">
                  <c:v>160.24409395973154</c:v>
                </c:pt>
                <c:pt idx="14">
                  <c:v>160.24409395973154</c:v>
                </c:pt>
                <c:pt idx="15">
                  <c:v>160.24409395973154</c:v>
                </c:pt>
                <c:pt idx="16">
                  <c:v>160.24409395973154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8E-47D9-B445-315C380A4A6E}"/>
            </c:ext>
          </c:extLst>
        </c:ser>
        <c:ser>
          <c:idx val="1"/>
          <c:order val="1"/>
          <c:tx>
            <c:strRef>
              <c:f>'2_Ausgabe'!$B$13</c:f>
              <c:strCache>
                <c:ptCount val="1"/>
                <c:pt idx="0">
                  <c:v>Betriebsenergie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48E-47D9-B445-315C380A4A6E}"/>
              </c:ext>
            </c:extLst>
          </c:dPt>
          <c:cat>
            <c:strRef>
              <c:f>'2_Ausgabe'!$I$11:$Y$11</c:f>
              <c:strCache>
                <c:ptCount val="17"/>
                <c:pt idx="0">
                  <c:v>2014</c:v>
                </c:pt>
                <c:pt idx="1">
                  <c:v>2015</c:v>
                </c:pt>
                <c:pt idx="2">
                  <c:v>Vor Sanierung</c:v>
                </c:pt>
                <c:pt idx="3">
                  <c:v>Anforderung Sanierung</c:v>
                </c:pt>
                <c:pt idx="4">
                  <c:v>ZeCaRe I</c:v>
                </c:pt>
                <c:pt idx="5">
                  <c:v>ZeCaRe II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strCache>
            </c:strRef>
          </c:cat>
          <c:val>
            <c:numRef>
              <c:f>'2_Ausgabe'!$I$13:$Y$13</c:f>
              <c:numCache>
                <c:formatCode>#,##0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843.98335999999995</c:v>
                </c:pt>
                <c:pt idx="3">
                  <c:v>615.9119191919192</c:v>
                </c:pt>
                <c:pt idx="4">
                  <c:v>119.09898989898988</c:v>
                </c:pt>
                <c:pt idx="5">
                  <c:v>139.89563758389264</c:v>
                </c:pt>
                <c:pt idx="6">
                  <c:v>136.14453325198292</c:v>
                </c:pt>
                <c:pt idx="7">
                  <c:v>132.39342892007321</c:v>
                </c:pt>
                <c:pt idx="8">
                  <c:v>128.64232458816349</c:v>
                </c:pt>
                <c:pt idx="9">
                  <c:v>124.89122025625379</c:v>
                </c:pt>
                <c:pt idx="10">
                  <c:v>121.14011592434409</c:v>
                </c:pt>
                <c:pt idx="11">
                  <c:v>117.38901159243439</c:v>
                </c:pt>
                <c:pt idx="12">
                  <c:v>113.63790726052468</c:v>
                </c:pt>
                <c:pt idx="13">
                  <c:v>109.88680292861498</c:v>
                </c:pt>
                <c:pt idx="14">
                  <c:v>106.13569859670528</c:v>
                </c:pt>
                <c:pt idx="15">
                  <c:v>102.38459426479558</c:v>
                </c:pt>
                <c:pt idx="16">
                  <c:v>98.633489932885908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8E-47D9-B445-315C380A4A6E}"/>
            </c:ext>
          </c:extLst>
        </c:ser>
        <c:ser>
          <c:idx val="2"/>
          <c:order val="2"/>
          <c:tx>
            <c:strRef>
              <c:f>'2_Ausgabe'!$B$14</c:f>
              <c:strCache>
                <c:ptCount val="1"/>
                <c:pt idx="0">
                  <c:v>Alltagsmobilität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48E-47D9-B445-315C380A4A6E}"/>
              </c:ext>
            </c:extLst>
          </c:dPt>
          <c:cat>
            <c:strRef>
              <c:f>'2_Ausgabe'!$I$11:$Y$11</c:f>
              <c:strCache>
                <c:ptCount val="17"/>
                <c:pt idx="0">
                  <c:v>2014</c:v>
                </c:pt>
                <c:pt idx="1">
                  <c:v>2015</c:v>
                </c:pt>
                <c:pt idx="2">
                  <c:v>Vor Sanierung</c:v>
                </c:pt>
                <c:pt idx="3">
                  <c:v>Anforderung Sanierung</c:v>
                </c:pt>
                <c:pt idx="4">
                  <c:v>ZeCaRe I</c:v>
                </c:pt>
                <c:pt idx="5">
                  <c:v>ZeCaRe II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strCache>
            </c:strRef>
          </c:cat>
          <c:val>
            <c:numRef>
              <c:f>'2_Ausgabe'!$I$14:$Y$14</c:f>
              <c:numCache>
                <c:formatCode>#,##0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571.68213333333335</c:v>
                </c:pt>
                <c:pt idx="3">
                  <c:v>578.48080808080806</c:v>
                </c:pt>
                <c:pt idx="4">
                  <c:v>374.31111111111107</c:v>
                </c:pt>
                <c:pt idx="5">
                  <c:v>374.31111111111107</c:v>
                </c:pt>
                <c:pt idx="6">
                  <c:v>368.12415059687783</c:v>
                </c:pt>
                <c:pt idx="7">
                  <c:v>361.93719008264458</c:v>
                </c:pt>
                <c:pt idx="8">
                  <c:v>355.75022956841133</c:v>
                </c:pt>
                <c:pt idx="9">
                  <c:v>349.56326905417808</c:v>
                </c:pt>
                <c:pt idx="10">
                  <c:v>343.37630853994483</c:v>
                </c:pt>
                <c:pt idx="11">
                  <c:v>337.18934802571158</c:v>
                </c:pt>
                <c:pt idx="12">
                  <c:v>331.00238751147833</c:v>
                </c:pt>
                <c:pt idx="13">
                  <c:v>324.81542699724508</c:v>
                </c:pt>
                <c:pt idx="14">
                  <c:v>318.62846648301183</c:v>
                </c:pt>
                <c:pt idx="15">
                  <c:v>312.44150596877859</c:v>
                </c:pt>
                <c:pt idx="16">
                  <c:v>306.25454545454545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48E-47D9-B445-315C380A4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367488"/>
        <c:axId val="72385664"/>
      </c:barChart>
      <c:scatterChart>
        <c:scatterStyle val="lineMarker"/>
        <c:varyColors val="0"/>
        <c:ser>
          <c:idx val="3"/>
          <c:order val="3"/>
          <c:tx>
            <c:strRef>
              <c:f>'2_Ausgabe'!$B$16</c:f>
              <c:strCache>
                <c:ptCount val="1"/>
                <c:pt idx="0">
                  <c:v>Zielwert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yVal>
            <c:numRef>
              <c:f>'2_Ausgabe'!$I$16:$Y$16</c:f>
              <c:numCache>
                <c:formatCode>General</c:formatCode>
                <c:ptCount val="17"/>
                <c:pt idx="0" formatCode="#,##0">
                  <c:v>684</c:v>
                </c:pt>
                <c:pt idx="16" formatCode="#,##0">
                  <c:v>684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48E-47D9-B445-315C380A4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67488"/>
        <c:axId val="72385664"/>
      </c:scatterChart>
      <c:catAx>
        <c:axId val="72367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2385664"/>
        <c:crosses val="autoZero"/>
        <c:auto val="1"/>
        <c:lblAlgn val="ctr"/>
        <c:lblOffset val="100"/>
        <c:noMultiLvlLbl val="0"/>
      </c:catAx>
      <c:valAx>
        <c:axId val="7238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/>
                  <a:t>THG-E</a:t>
                </a:r>
                <a:r>
                  <a:rPr lang="de-AT" baseline="0"/>
                  <a:t> [kg CO2-eq./P·a]</a:t>
                </a:r>
                <a:endParaRPr lang="de-AT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236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0.61135</cdr:x>
      <cdr:y>0.16807</cdr:y>
    </cdr:from>
    <cdr:to>
      <cdr:x>0.95579</cdr:x>
      <cdr:y>0.48517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6836271" y="780578"/>
          <a:ext cx="3851658" cy="1472750"/>
        </a:xfrm>
        <a:prstGeom xmlns:a="http://schemas.openxmlformats.org/drawingml/2006/main" prst="rect">
          <a:avLst/>
        </a:prstGeom>
        <a:solidFill xmlns:a="http://schemas.openxmlformats.org/drawingml/2006/main">
          <a:srgbClr val="FFFF66"/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AT" sz="1600" dirty="0"/>
            <a:t>Der Energiebedarf der Wohnanlage wurde durch ZeCaRe enorm gesenkt!</a:t>
          </a:r>
        </a:p>
        <a:p xmlns:a="http://schemas.openxmlformats.org/drawingml/2006/main">
          <a:endParaRPr lang="de-AT" sz="1600" dirty="0"/>
        </a:p>
        <a:p xmlns:a="http://schemas.openxmlformats.org/drawingml/2006/main">
          <a:r>
            <a:rPr lang="de-AT" sz="1600" b="1" dirty="0"/>
            <a:t>Mobilität</a:t>
          </a:r>
          <a:r>
            <a:rPr lang="de-AT" sz="1600" dirty="0"/>
            <a:t> ist die Schraube, an der wir noch drehen müssen …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4205-91B7-C14A-80A6-A2FBEF67FC90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0ADB-FDC6-E14D-9496-60E455DA38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2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0098E-B320-4017-99B7-830C1DB0C98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042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0098E-B320-4017-99B7-830C1DB0C98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757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0098E-B320-4017-99B7-830C1DB0C98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591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0098E-B320-4017-99B7-830C1DB0C98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627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0098E-B320-4017-99B7-830C1DB0C98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720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0098E-B320-4017-99B7-830C1DB0C98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305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0098E-B320-4017-99B7-830C1DB0C98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069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0098E-B320-4017-99B7-830C1DB0C98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069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0098E-B320-4017-99B7-830C1DB0C98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0098E-B320-4017-99B7-830C1DB0C98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19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6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3F18C01-893C-4AF3-8EFC-AB490A2D6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6E022E-0C1A-49AC-AD3D-5516EF5A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31.05.2022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9AD8297-EEDD-402E-A6F1-3E41ABDCD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73425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F81576D1-EA41-40DD-A89D-D8FAC849E49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 bwMode="white">
          <a:xfrm>
            <a:off x="346473" y="3329174"/>
            <a:ext cx="7600949" cy="7796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Titel der LVA/Veranstaltung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48B92330-15FD-4D3C-95EB-1A7339B26E4D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3"/>
            </p:custDataLst>
          </p:nvPr>
        </p:nvSpPr>
        <p:spPr>
          <a:xfrm>
            <a:off x="346472" y="4162806"/>
            <a:ext cx="7600950" cy="259175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202406" indent="0">
              <a:buNone/>
              <a:defRPr sz="1800">
                <a:solidFill>
                  <a:schemeClr val="bg1"/>
                </a:solidFill>
              </a:defRPr>
            </a:lvl3pPr>
            <a:lvl4pPr marL="403622" indent="0">
              <a:buNone/>
              <a:defRPr sz="1800">
                <a:solidFill>
                  <a:schemeClr val="bg1"/>
                </a:solidFill>
              </a:defRPr>
            </a:lvl4pPr>
            <a:lvl5pPr marL="677466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Untertitel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B073C7E-4EC8-405C-8D3D-23C7D2E483D3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 rot="16200000">
            <a:off x="5263753" y="901303"/>
            <a:ext cx="6966347" cy="75010"/>
          </a:xfrm>
        </p:spPr>
        <p:txBody>
          <a:bodyPr anchor="b"/>
          <a:lstStyle>
            <a:lvl1pPr marL="0" indent="0">
              <a:buNone/>
              <a:defRPr sz="6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BAAFC908-9F47-4AB1-AA84-BF3329A606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8" r="-1"/>
          <a:stretch/>
        </p:blipFill>
        <p:spPr>
          <a:xfrm>
            <a:off x="346473" y="350044"/>
            <a:ext cx="2618401" cy="54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6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4D11-2C37-4D8A-A48C-F4C7EFCB59EE}" type="datetimeFigureOut">
              <a:rPr lang="de-AT" smtClean="0"/>
              <a:t>23.11.2022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2694-A4EA-4FBE-832B-A194CBB3AC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436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4D11-2C37-4D8A-A48C-F4C7EFCB59EE}" type="datetimeFigureOut">
              <a:rPr lang="de-AT" smtClean="0"/>
              <a:t>23.11.2022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2694-A4EA-4FBE-832B-A194CBB3AC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7620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4D11-2C37-4D8A-A48C-F4C7EFCB59EE}" type="datetimeFigureOut">
              <a:rPr lang="de-AT" smtClean="0"/>
              <a:t>23.11.2022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2694-A4EA-4FBE-832B-A194CBB3AC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7960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4D11-2C37-4D8A-A48C-F4C7EFCB59EE}" type="datetimeFigureOut">
              <a:rPr lang="de-AT" smtClean="0"/>
              <a:t>23.11.2022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2694-A4EA-4FBE-832B-A194CBB3AC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5122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4D11-2C37-4D8A-A48C-F4C7EFCB59EE}" type="datetimeFigureOut">
              <a:rPr lang="de-AT" smtClean="0"/>
              <a:t>23.11.2022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2694-A4EA-4FBE-832B-A194CBB3AC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691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4D11-2C37-4D8A-A48C-F4C7EFCB59EE}" type="datetimeFigureOut">
              <a:rPr lang="de-AT" smtClean="0"/>
              <a:t>23.11.2022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2694-A4EA-4FBE-832B-A194CBB3AC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1454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4D11-2C37-4D8A-A48C-F4C7EFCB59EE}" type="datetimeFigureOut">
              <a:rPr lang="de-AT" smtClean="0"/>
              <a:t>23.11.2022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2694-A4EA-4FBE-832B-A194CBB3AC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1273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" t="-1"/>
          <a:stretch/>
        </p:blipFill>
        <p:spPr>
          <a:xfrm>
            <a:off x="0" y="362"/>
            <a:ext cx="9144000" cy="221010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264F1C9-8A95-CD4F-A1CE-87F549A43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045" y="4034828"/>
            <a:ext cx="1397646" cy="814262"/>
          </a:xfrm>
          <a:prstGeom prst="rect">
            <a:avLst/>
          </a:prstGeom>
        </p:spPr>
      </p:pic>
      <p:sp>
        <p:nvSpPr>
          <p:cNvPr id="12" name="Textfeld 11"/>
          <p:cNvSpPr txBox="1"/>
          <p:nvPr userDrawn="1"/>
        </p:nvSpPr>
        <p:spPr>
          <a:xfrm>
            <a:off x="1465160" y="2464399"/>
            <a:ext cx="6210300" cy="97462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algn="ctr" defTabSz="514350" eaLnBrk="1" latinLnBrk="0" hangingPunct="1">
              <a:lnSpc>
                <a:spcPts val="3750"/>
              </a:lnSpc>
              <a:buClrTx/>
              <a:buFontTx/>
              <a:buNone/>
              <a:defRPr sz="3375" b="0" i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defTabSz="514350">
              <a:lnSpc>
                <a:spcPct val="90000"/>
              </a:lnSpc>
              <a:defRPr sz="2475">
                <a:latin typeface="Calibri Light" panose="020F0302020204030204" pitchFamily="34" charset="0"/>
              </a:defRPr>
            </a:lvl2pPr>
            <a:lvl3pPr defTabSz="514350">
              <a:lnSpc>
                <a:spcPct val="90000"/>
              </a:lnSpc>
              <a:defRPr sz="2475">
                <a:latin typeface="Calibri Light" panose="020F0302020204030204" pitchFamily="34" charset="0"/>
              </a:defRPr>
            </a:lvl3pPr>
            <a:lvl4pPr defTabSz="514350">
              <a:lnSpc>
                <a:spcPct val="90000"/>
              </a:lnSpc>
              <a:defRPr sz="2475">
                <a:latin typeface="Calibri Light" panose="020F0302020204030204" pitchFamily="34" charset="0"/>
              </a:defRPr>
            </a:lvl4pPr>
            <a:lvl5pPr defTabSz="514350">
              <a:lnSpc>
                <a:spcPct val="90000"/>
              </a:lnSpc>
              <a:defRPr sz="2475">
                <a:latin typeface="Calibri Light" panose="020F0302020204030204" pitchFamily="34" charset="0"/>
              </a:defRPr>
            </a:lvl5pPr>
            <a:lvl6pPr marL="342900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latin typeface="Calibri Light" panose="020F0302020204030204" pitchFamily="34" charset="0"/>
              </a:defRPr>
            </a:lvl6pPr>
            <a:lvl7pPr marL="685800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latin typeface="Calibri Light" panose="020F0302020204030204" pitchFamily="34" charset="0"/>
              </a:defRPr>
            </a:lvl7pPr>
            <a:lvl8pPr marL="1028700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latin typeface="Calibri Light" panose="020F0302020204030204" pitchFamily="34" charset="0"/>
              </a:defRPr>
            </a:lvl8pPr>
            <a:lvl9pPr marL="1371600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latin typeface="Calibri Light" panose="020F0302020204030204" pitchFamily="34" charset="0"/>
              </a:defRPr>
            </a:lvl9pPr>
          </a:lstStyle>
          <a:p>
            <a:pPr lvl="0"/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Grazer Energieagentur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49A3E82-9644-4255-A622-C4B798862A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34916" y="3193069"/>
            <a:ext cx="4267904" cy="1922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DE" dirty="0"/>
              <a:t>Zweck der Präsentation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0D03912F-3904-43F3-BBE7-D531EBE64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46888" y="3439025"/>
            <a:ext cx="4267904" cy="1922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DE" dirty="0"/>
              <a:t>Vorname Nachname, Datum der Präsentation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B2D0B8CB-4006-4BEA-89D9-21D6973988FC}"/>
              </a:ext>
            </a:extLst>
          </p:cNvPr>
          <p:cNvCxnSpPr>
            <a:cxnSpLocks/>
          </p:cNvCxnSpPr>
          <p:nvPr userDrawn="1"/>
        </p:nvCxnSpPr>
        <p:spPr>
          <a:xfrm>
            <a:off x="-6264" y="3830395"/>
            <a:ext cx="9150264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195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2880">
          <p15:clr>
            <a:srgbClr val="FBAE40"/>
          </p15:clr>
        </p15:guide>
        <p15:guide id="7" orient="horz" pos="2414">
          <p15:clr>
            <a:srgbClr val="FBAE40"/>
          </p15:clr>
        </p15:guide>
        <p15:guide id="8" pos="5488">
          <p15:clr>
            <a:srgbClr val="FBAE40"/>
          </p15:clr>
        </p15:guide>
        <p15:guide id="9" orient="horz" pos="116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9236B12-15D3-334E-B3DC-052A72D726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2" y="548640"/>
            <a:ext cx="504588" cy="375918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1115484" y="924394"/>
            <a:ext cx="2259916" cy="86235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defTabSz="514350" eaLnBrk="1" latinLnBrk="0" hangingPunct="1">
              <a:lnSpc>
                <a:spcPts val="2279"/>
              </a:lnSpc>
              <a:buClrTx/>
              <a:buFontTx/>
              <a:buNone/>
              <a:defRPr sz="1800" b="0" i="0"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defTabSz="514350">
              <a:lnSpc>
                <a:spcPct val="90000"/>
              </a:lnSpc>
              <a:defRPr sz="2475">
                <a:latin typeface="Calibri Light" panose="020F0302020204030204" pitchFamily="34" charset="0"/>
              </a:defRPr>
            </a:lvl2pPr>
            <a:lvl3pPr defTabSz="514350">
              <a:lnSpc>
                <a:spcPct val="90000"/>
              </a:lnSpc>
              <a:defRPr sz="2475">
                <a:latin typeface="Calibri Light" panose="020F0302020204030204" pitchFamily="34" charset="0"/>
              </a:defRPr>
            </a:lvl3pPr>
            <a:lvl4pPr defTabSz="514350">
              <a:lnSpc>
                <a:spcPct val="90000"/>
              </a:lnSpc>
              <a:defRPr sz="2475">
                <a:latin typeface="Calibri Light" panose="020F0302020204030204" pitchFamily="34" charset="0"/>
              </a:defRPr>
            </a:lvl4pPr>
            <a:lvl5pPr defTabSz="514350">
              <a:lnSpc>
                <a:spcPct val="90000"/>
              </a:lnSpc>
              <a:defRPr sz="2475">
                <a:latin typeface="Calibri Light" panose="020F0302020204030204" pitchFamily="34" charset="0"/>
              </a:defRPr>
            </a:lvl5pPr>
            <a:lvl6pPr marL="342900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latin typeface="Calibri Light" panose="020F0302020204030204" pitchFamily="34" charset="0"/>
              </a:defRPr>
            </a:lvl6pPr>
            <a:lvl7pPr marL="685800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latin typeface="Calibri Light" panose="020F0302020204030204" pitchFamily="34" charset="0"/>
              </a:defRPr>
            </a:lvl7pPr>
            <a:lvl8pPr marL="1028700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latin typeface="Calibri Light" panose="020F0302020204030204" pitchFamily="34" charset="0"/>
              </a:defRPr>
            </a:lvl8pPr>
            <a:lvl9pPr marL="1371600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latin typeface="Calibri Light" panose="020F0302020204030204" pitchFamily="34" charset="0"/>
              </a:defRPr>
            </a:lvl9pPr>
          </a:lstStyle>
          <a:p>
            <a:pPr lvl="0" algn="ctr"/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Unsere Mission</a:t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„Neue Wege zum Ziel“</a:t>
            </a:r>
          </a:p>
        </p:txBody>
      </p:sp>
      <p:sp>
        <p:nvSpPr>
          <p:cNvPr id="16" name="Textfeld 15"/>
          <p:cNvSpPr txBox="1">
            <a:spLocks/>
          </p:cNvSpPr>
          <p:nvPr userDrawn="1"/>
        </p:nvSpPr>
        <p:spPr>
          <a:xfrm>
            <a:off x="755360" y="2137201"/>
            <a:ext cx="2980163" cy="28725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>
              <a:lnSpc>
                <a:spcPts val="2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de-DE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>
                <a:latin typeface="+mn-lt"/>
              </a:defRPr>
            </a:lvl2pPr>
            <a:lvl3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>
                <a:latin typeface="+mn-lt"/>
              </a:defRPr>
            </a:lvl3pPr>
            <a:lvl4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>
                <a:latin typeface="+mn-lt"/>
              </a:defRPr>
            </a:lvl4pPr>
            <a:lvl5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>
                <a:latin typeface="+mn-lt"/>
              </a:defRPr>
            </a:lvl5pPr>
            <a:lvl6pPr marL="17145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>
                <a:latin typeface="+mn-lt"/>
              </a:defRPr>
            </a:lvl6pPr>
            <a:lvl7pPr marL="20574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>
                <a:latin typeface="+mn-lt"/>
              </a:defRPr>
            </a:lvl7pPr>
            <a:lvl8pPr marL="24003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>
                <a:latin typeface="+mn-lt"/>
              </a:defRPr>
            </a:lvl8pPr>
            <a:lvl9pPr marL="27432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>
                <a:latin typeface="+mn-lt"/>
              </a:defRPr>
            </a:lvl9pPr>
          </a:lstStyle>
          <a:p>
            <a:pPr marL="0" lvl="0" indent="0" algn="ctr">
              <a:buFont typeface="Symbol" panose="05050102010706020507" pitchFamily="18" charset="2"/>
              <a:buNone/>
            </a:pPr>
            <a:r>
              <a:rPr lang="de-AT" sz="1050" noProof="0" dirty="0"/>
              <a:t>Wir beraten und forschen hinsichtlich </a:t>
            </a:r>
            <a:r>
              <a:rPr lang="de-AT" sz="1050" b="1" noProof="0" dirty="0"/>
              <a:t>Energieeinsparung, Steigerung der Energieeffizienz </a:t>
            </a:r>
            <a:r>
              <a:rPr lang="de-AT" sz="1050" b="0" noProof="0" dirty="0"/>
              <a:t>und Nutzung </a:t>
            </a:r>
            <a:r>
              <a:rPr lang="de-AT" sz="1050" b="1" noProof="0" dirty="0"/>
              <a:t>erneuerbarer Energien</a:t>
            </a:r>
          </a:p>
          <a:p>
            <a:pPr marL="0" lvl="0" indent="0" algn="ctr">
              <a:buNone/>
            </a:pPr>
            <a:r>
              <a:rPr lang="de-DE" sz="1050" noProof="0" dirty="0"/>
              <a:t>Dadurch sorgen wir für eine </a:t>
            </a:r>
            <a:r>
              <a:rPr lang="de-DE" sz="1050" b="1" noProof="0" dirty="0"/>
              <a:t>bessere Luftqualität</a:t>
            </a:r>
            <a:r>
              <a:rPr lang="de-DE" sz="1050" noProof="0" dirty="0"/>
              <a:t>, </a:t>
            </a:r>
            <a:r>
              <a:rPr lang="de-DE" sz="1050" b="1" noProof="0" dirty="0"/>
              <a:t>schützen das Klima </a:t>
            </a:r>
            <a:r>
              <a:rPr lang="de-DE" sz="1050" noProof="0" dirty="0"/>
              <a:t>und </a:t>
            </a:r>
            <a:r>
              <a:rPr lang="de-DE" sz="1050" b="1" noProof="0" dirty="0"/>
              <a:t>beleben die Wirtschaft</a:t>
            </a:r>
            <a:endParaRPr lang="de-AT" sz="1050" b="1" noProof="0" dirty="0"/>
          </a:p>
          <a:p>
            <a:pPr marL="0" lvl="0" indent="0" algn="ctr">
              <a:buFont typeface="Symbol" panose="05050102010706020507" pitchFamily="18" charset="2"/>
              <a:buNone/>
            </a:pPr>
            <a:endParaRPr lang="de-DE" sz="105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706F214-80D0-A549-9C24-3E6897CB42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20" y="375760"/>
            <a:ext cx="858845" cy="48003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0884" y="0"/>
            <a:ext cx="4653116" cy="5143501"/>
          </a:xfrm>
          <a:prstGeom prst="rect">
            <a:avLst/>
          </a:prstGeom>
        </p:spPr>
      </p:pic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B3AFE542-7F97-4655-B616-745B3FACA4A7}"/>
              </a:ext>
            </a:extLst>
          </p:cNvPr>
          <p:cNvCxnSpPr>
            <a:cxnSpLocks/>
          </p:cNvCxnSpPr>
          <p:nvPr userDrawn="1"/>
        </p:nvCxnSpPr>
        <p:spPr>
          <a:xfrm>
            <a:off x="0" y="1786746"/>
            <a:ext cx="4490884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541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2880">
          <p15:clr>
            <a:srgbClr val="FBAE40"/>
          </p15:clr>
        </p15:guide>
        <p15:guide id="7" orient="horz" pos="2414">
          <p15:clr>
            <a:srgbClr val="FBAE40"/>
          </p15:clr>
        </p15:guide>
        <p15:guide id="8" pos="5488">
          <p15:clr>
            <a:srgbClr val="FBAE40"/>
          </p15:clr>
        </p15:guide>
        <p15:guide id="9" orient="horz" pos="116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" t="-1"/>
          <a:stretch/>
        </p:blipFill>
        <p:spPr>
          <a:xfrm>
            <a:off x="0" y="362"/>
            <a:ext cx="9144000" cy="2210102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C4B0BD5-8A8C-E346-940D-00F3C9CFAB4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230720" y="3426528"/>
            <a:ext cx="585523" cy="745867"/>
          </a:xfrm>
          <a:prstGeom prst="round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1F56941-8403-5D4E-BB48-090E80F6153E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6952472" y="3470369"/>
            <a:ext cx="1626306" cy="14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514350" rtl="0" eaLnBrk="0" fontAlgn="t" latinLnBrk="1" hangingPunct="0">
              <a:lnSpc>
                <a:spcPts val="153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9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r>
              <a:rPr lang="de-DE" dirty="0"/>
              <a:t>Position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D9B1394-306A-4761-8D6C-EB2E17427A36}"/>
              </a:ext>
            </a:extLst>
          </p:cNvPr>
          <p:cNvSpPr txBox="1"/>
          <p:nvPr userDrawn="1"/>
        </p:nvSpPr>
        <p:spPr>
          <a:xfrm>
            <a:off x="464910" y="2495770"/>
            <a:ext cx="2307921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Kontaktseite</a:t>
            </a: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2E9A94C-039E-4CE9-87B7-AE917322ED23}"/>
              </a:ext>
            </a:extLst>
          </p:cNvPr>
          <p:cNvSpPr txBox="1"/>
          <p:nvPr userDrawn="1"/>
        </p:nvSpPr>
        <p:spPr>
          <a:xfrm>
            <a:off x="464911" y="3474527"/>
            <a:ext cx="2307921" cy="9873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lvl="0" indent="0" defTabSz="514350" fontAlgn="t" latinLnBrk="1">
              <a:lnSpc>
                <a:spcPts val="1530"/>
              </a:lnSpc>
              <a:spcBef>
                <a:spcPts val="900"/>
              </a:spcBef>
              <a:buClrTx/>
              <a:buSzTx/>
              <a:buFont typeface="Arial" panose="020B0604020202020204" pitchFamily="34" charset="0"/>
              <a:buNone/>
              <a:tabLst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257175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88">
                <a:latin typeface="+mn-lt"/>
              </a:defRPr>
            </a:lvl2pPr>
            <a:lvl3pPr marL="514350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675">
                <a:latin typeface="+mn-lt"/>
              </a:defRPr>
            </a:lvl3pPr>
            <a:lvl4pPr marL="771525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4pPr>
            <a:lvl5pPr marL="1028700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5pPr>
            <a:lvl6pPr marL="1285875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6pPr>
            <a:lvl7pPr marL="1543050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7pPr>
            <a:lvl8pPr marL="1800225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8pPr>
            <a:lvl9pPr marL="2057400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9pPr>
          </a:lstStyle>
          <a:p>
            <a:pPr lvl="0">
              <a:lnSpc>
                <a:spcPct val="125000"/>
              </a:lnSpc>
              <a:spcBef>
                <a:spcPts val="0"/>
              </a:spcBef>
            </a:pPr>
            <a:r>
              <a:rPr lang="de-AT" noProof="0" dirty="0"/>
              <a:t>Kaiserfeldgasse 13/I, 8010 Graz</a:t>
            </a:r>
            <a:br>
              <a:rPr lang="de-AT" noProof="0" dirty="0"/>
            </a:br>
            <a:r>
              <a:rPr lang="de-AT" noProof="0" dirty="0"/>
              <a:t>Tel.: +43 316 811 848-0</a:t>
            </a:r>
            <a:br>
              <a:rPr lang="de-AT" noProof="0" dirty="0"/>
            </a:br>
            <a:r>
              <a:rPr lang="de-AT" noProof="0" dirty="0"/>
              <a:t>Email: office@grazer-ea.at</a:t>
            </a:r>
            <a:br>
              <a:rPr lang="de-AT" noProof="0" dirty="0"/>
            </a:br>
            <a:r>
              <a:rPr lang="de-AT" noProof="0" dirty="0"/>
              <a:t>Web: www.grazer-ea.at</a:t>
            </a:r>
          </a:p>
          <a:p>
            <a:pPr lvl="0">
              <a:lnSpc>
                <a:spcPct val="150000"/>
              </a:lnSpc>
              <a:spcBef>
                <a:spcPts val="600"/>
              </a:spcBef>
            </a:pPr>
            <a:endParaRPr lang="de-DE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A5C019C-F200-4EB7-B2F7-8F79B89A2D05}"/>
              </a:ext>
            </a:extLst>
          </p:cNvPr>
          <p:cNvCxnSpPr/>
          <p:nvPr userDrawn="1"/>
        </p:nvCxnSpPr>
        <p:spPr>
          <a:xfrm>
            <a:off x="-6264" y="2970456"/>
            <a:ext cx="9150264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D72ADCB6-89AC-49A6-B374-E91A57CFF7DA}"/>
              </a:ext>
            </a:extLst>
          </p:cNvPr>
          <p:cNvSpPr txBox="1"/>
          <p:nvPr userDrawn="1"/>
        </p:nvSpPr>
        <p:spPr>
          <a:xfrm>
            <a:off x="465795" y="3304279"/>
            <a:ext cx="2843361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ts val="123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1200" b="1" i="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Grazer Energieagentur </a:t>
            </a:r>
            <a:r>
              <a:rPr lang="de-AT" sz="1200" b="1" i="0" kern="12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Ges.m.b.H</a:t>
            </a:r>
            <a:r>
              <a:rPr lang="de-AT" sz="1200" b="1" i="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.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76093CF-C615-4985-8452-D9E885C3E1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625" y="2358725"/>
            <a:ext cx="870505" cy="486553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1F56941-8403-5D4E-BB48-090E80F6153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952133" y="3643784"/>
            <a:ext cx="1626306" cy="14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514350" rtl="0" eaLnBrk="0" fontAlgn="t" latinLnBrk="1" hangingPunct="0">
              <a:lnSpc>
                <a:spcPts val="153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9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r>
              <a:rPr lang="de-DE" dirty="0"/>
              <a:t>Name Mitarbeiter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1F56941-8403-5D4E-BB48-090E80F6153E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952472" y="3808091"/>
            <a:ext cx="1626306" cy="14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514350" rtl="0" eaLnBrk="0" fontAlgn="t" latinLnBrk="1" hangingPunct="0">
              <a:lnSpc>
                <a:spcPts val="153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9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r>
              <a:rPr lang="de-DE" dirty="0"/>
              <a:t>Telefonnummer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F56941-8403-5D4E-BB48-090E80F6153E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952471" y="3975794"/>
            <a:ext cx="1626306" cy="14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514350" rtl="0" eaLnBrk="0" fontAlgn="t" latinLnBrk="1" hangingPunct="0">
              <a:lnSpc>
                <a:spcPts val="153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9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r>
              <a:rPr lang="de-DE" dirty="0"/>
              <a:t>E-Mailadresse</a:t>
            </a:r>
          </a:p>
        </p:txBody>
      </p:sp>
    </p:spTree>
    <p:extLst>
      <p:ext uri="{BB962C8B-B14F-4D97-AF65-F5344CB8AC3E}">
        <p14:creationId xmlns:p14="http://schemas.microsoft.com/office/powerpoint/2010/main" val="211891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2880">
          <p15:clr>
            <a:srgbClr val="FBAE40"/>
          </p15:clr>
        </p15:guide>
        <p15:guide id="7" orient="horz" pos="2414">
          <p15:clr>
            <a:srgbClr val="FBAE40"/>
          </p15:clr>
        </p15:guide>
        <p15:guide id="8" pos="5488">
          <p15:clr>
            <a:srgbClr val="FBAE40"/>
          </p15:clr>
        </p15:guide>
        <p15:guide id="9" orient="horz" pos="116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3F18C01-893C-4AF3-8EFC-AB490A2D6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6E022E-0C1A-49AC-AD3D-5516EF5A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31.05.2022</a:t>
            </a:r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BDD6F96-AAEB-4E7D-85A4-ADD138B9A15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 bwMode="white">
          <a:xfrm>
            <a:off x="346474" y="2571750"/>
            <a:ext cx="7600949" cy="779673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de-AT" dirty="0"/>
              <a:t>Titel der LVA/Veranstaltung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B4D81D98-0BB8-4C70-93ED-05A92BE654F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346473" y="3405382"/>
            <a:ext cx="7600950" cy="259175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202406" indent="0">
              <a:buNone/>
              <a:defRPr sz="1800">
                <a:solidFill>
                  <a:schemeClr val="bg1"/>
                </a:solidFill>
              </a:defRPr>
            </a:lvl3pPr>
            <a:lvl4pPr marL="403622" indent="0">
              <a:buNone/>
              <a:defRPr sz="1800">
                <a:solidFill>
                  <a:schemeClr val="bg1"/>
                </a:solidFill>
              </a:defRPr>
            </a:lvl4pPr>
            <a:lvl5pPr marL="677466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Untertitel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1C16D38-878B-44AE-A39C-9D75C6749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294" y="351329"/>
            <a:ext cx="2064590" cy="56587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ABC4F5E-4088-4C8F-BBD8-886CB9A26B1F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6472" y="351329"/>
            <a:ext cx="547146" cy="5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1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423" y="1582889"/>
            <a:ext cx="2292037" cy="2879725"/>
          </a:xfrm>
          <a:prstGeom prst="rect">
            <a:avLst/>
          </a:prstGeom>
          <a:ln>
            <a:solidFill>
              <a:srgbClr val="3C7DA0"/>
            </a:solidFill>
          </a:ln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39874D5-0E82-40BC-AF9E-D4375004D7ED}"/>
              </a:ext>
            </a:extLst>
          </p:cNvPr>
          <p:cNvSpPr txBox="1"/>
          <p:nvPr userDrawn="1"/>
        </p:nvSpPr>
        <p:spPr>
          <a:xfrm>
            <a:off x="3495368" y="1852307"/>
            <a:ext cx="5039715" cy="281615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0" i="1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Ziel</a:t>
            </a:r>
            <a:r>
              <a:rPr kumimoji="0" lang="de-DE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Minimierung der negativen Auswirkungen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 Verkehrs sowie die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Erhöhung von Sicherheit und Wohlbefinden.</a:t>
            </a:r>
          </a:p>
          <a:p>
            <a:pPr marL="0" marR="0" lvl="0" indent="0" algn="l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0" i="1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Themen:</a:t>
            </a:r>
          </a:p>
          <a:p>
            <a:pPr marL="171450" marR="0" lvl="0" indent="-171450" algn="l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3C7DA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Interdisziplinäre Lösungsansätze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Forschung, Technologie und Innovation </a:t>
            </a:r>
          </a:p>
          <a:p>
            <a:pPr marL="171450" marR="0" lvl="0" indent="-171450" algn="l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3C7DA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Automatische und elektrische Mobilität </a:t>
            </a:r>
          </a:p>
          <a:p>
            <a:pPr marL="171450" marR="0" lvl="0" indent="-171450" algn="l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3C7DA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Verringerung von Verkehrsaufkommen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 Emissionen  sowie der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Ausbau des Fuß- und Radwegenetzes</a:t>
            </a:r>
          </a:p>
          <a:p>
            <a:pPr marL="0" marR="0" lvl="0" indent="0" algn="l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F1928"/>
              </a:buClr>
              <a:buSzTx/>
              <a:buFontTx/>
              <a:buNone/>
              <a:tabLst/>
            </a:pPr>
            <a:endParaRPr lang="de-DE" sz="7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6425413-1942-4B50-B32B-F1C6DF2CD761}"/>
              </a:ext>
            </a:extLst>
          </p:cNvPr>
          <p:cNvSpPr txBox="1"/>
          <p:nvPr userDrawn="1"/>
        </p:nvSpPr>
        <p:spPr>
          <a:xfrm>
            <a:off x="864365" y="4476971"/>
            <a:ext cx="1724400" cy="6155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© iStock/Travel_Motion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F8C5058-E0F3-4136-81C5-07116035FABC}"/>
              </a:ext>
            </a:extLst>
          </p:cNvPr>
          <p:cNvSpPr txBox="1"/>
          <p:nvPr userDrawn="1"/>
        </p:nvSpPr>
        <p:spPr>
          <a:xfrm>
            <a:off x="1208986" y="213439"/>
            <a:ext cx="1734449" cy="40011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Smart Mobility</a:t>
            </a:r>
          </a:p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A5366FF-C122-4F45-AF8B-927AF9247DA7}"/>
              </a:ext>
            </a:extLst>
          </p:cNvPr>
          <p:cNvSpPr txBox="1"/>
          <p:nvPr userDrawn="1"/>
        </p:nvSpPr>
        <p:spPr>
          <a:xfrm>
            <a:off x="1208986" y="529398"/>
            <a:ext cx="4110100" cy="24468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Nachhaltige und intelligente Mobilitätskonzepte der Zukunft </a:t>
            </a:r>
          </a:p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78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05">
          <p15:clr>
            <a:srgbClr val="FBAE40"/>
          </p15:clr>
        </p15:guide>
        <p15:guide id="2" pos="2268">
          <p15:clr>
            <a:srgbClr val="FBAE40"/>
          </p15:clr>
        </p15:guide>
        <p15:guide id="3" orient="horz" pos="599">
          <p15:clr>
            <a:srgbClr val="FBAE40"/>
          </p15:clr>
        </p15:guide>
        <p15:guide id="4" orient="horz" pos="2890">
          <p15:clr>
            <a:srgbClr val="FBAE40"/>
          </p15:clr>
        </p15:guide>
        <p15:guide id="5" pos="4218">
          <p15:clr>
            <a:srgbClr val="FBAE40"/>
          </p15:clr>
        </p15:guide>
        <p15:guide id="6" pos="5375">
          <p15:clr>
            <a:srgbClr val="FBAE40"/>
          </p15:clr>
        </p15:guide>
        <p15:guide id="7" orient="horz" pos="1076">
          <p15:clr>
            <a:srgbClr val="FBAE40"/>
          </p15:clr>
        </p15:guide>
        <p15:guide id="8" orient="horz" pos="463">
          <p15:clr>
            <a:srgbClr val="FBAE40"/>
          </p15:clr>
        </p15:guide>
        <p15:guide id="9" orient="horz" pos="14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Abschnit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9B4BDC3D-3FE3-45FA-834F-A2B3447CEFA7}"/>
              </a:ext>
            </a:extLst>
          </p:cNvPr>
          <p:cNvSpPr txBox="1"/>
          <p:nvPr userDrawn="1"/>
        </p:nvSpPr>
        <p:spPr>
          <a:xfrm>
            <a:off x="2036102" y="2267613"/>
            <a:ext cx="4998053" cy="1795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514350">
              <a:lnSpc>
                <a:spcPts val="1380"/>
              </a:lnSpc>
              <a:spcBef>
                <a:spcPts val="900"/>
              </a:spcBef>
              <a:buFont typeface="Arial" panose="020B0604020202020204" pitchFamily="34" charset="0"/>
              <a:buNone/>
              <a:defRPr lang="de-DE" sz="1350" b="0" i="0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257175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88">
                <a:latin typeface="+mn-lt"/>
              </a:defRPr>
            </a:lvl2pPr>
            <a:lvl3pPr marL="514350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675">
                <a:latin typeface="+mn-lt"/>
              </a:defRPr>
            </a:lvl3pPr>
            <a:lvl4pPr marL="771525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4pPr>
            <a:lvl5pPr marL="1028700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5pPr>
            <a:lvl6pPr marL="1285875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6pPr>
            <a:lvl7pPr marL="1543050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7pPr>
            <a:lvl8pPr marL="1800225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8pPr>
            <a:lvl9pPr marL="2057400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9pPr>
          </a:lstStyle>
          <a:p>
            <a:pPr lvl="0" algn="ctr"/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Unsere Projekte im Bereich 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Smart </a:t>
            </a:r>
            <a:r>
              <a:rPr lang="de-DE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Energy</a:t>
            </a: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F9562D3-D1E6-4898-BD8F-3784956261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535" y="2571750"/>
            <a:ext cx="991181" cy="9891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290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06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05">
          <p15:clr>
            <a:srgbClr val="FBAE40"/>
          </p15:clr>
        </p15:guide>
        <p15:guide id="2" pos="2268">
          <p15:clr>
            <a:srgbClr val="FBAE40"/>
          </p15:clr>
        </p15:guide>
        <p15:guide id="3" orient="horz" pos="599">
          <p15:clr>
            <a:srgbClr val="FBAE40"/>
          </p15:clr>
        </p15:guide>
        <p15:guide id="4" orient="horz" pos="2890">
          <p15:clr>
            <a:srgbClr val="FBAE40"/>
          </p15:clr>
        </p15:guide>
        <p15:guide id="5" pos="4218">
          <p15:clr>
            <a:srgbClr val="FBAE40"/>
          </p15:clr>
        </p15:guide>
        <p15:guide id="6" pos="5375">
          <p15:clr>
            <a:srgbClr val="FBAE40"/>
          </p15:clr>
        </p15:guide>
        <p15:guide id="7" orient="horz" pos="1076">
          <p15:clr>
            <a:srgbClr val="FBAE40"/>
          </p15:clr>
        </p15:guide>
        <p15:guide id="8" orient="horz" pos="463">
          <p15:clr>
            <a:srgbClr val="FBAE40"/>
          </p15:clr>
        </p15:guide>
        <p15:guide id="9" orient="horz" pos="14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Abschnit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F9562D3-D1E6-4898-BD8F-3784956261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535" y="2571750"/>
            <a:ext cx="991181" cy="989187"/>
          </a:xfrm>
          <a:prstGeom prst="rect">
            <a:avLst/>
          </a:prstGeom>
        </p:spPr>
      </p:pic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DF51979F-482A-4250-9B59-2B2DE527F9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5516" y="2178092"/>
            <a:ext cx="7152968" cy="2873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DE" dirty="0"/>
              <a:t>Überschrift Abschnitt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290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96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05">
          <p15:clr>
            <a:srgbClr val="FBAE40"/>
          </p15:clr>
        </p15:guide>
        <p15:guide id="2" pos="2268">
          <p15:clr>
            <a:srgbClr val="FBAE40"/>
          </p15:clr>
        </p15:guide>
        <p15:guide id="3" orient="horz" pos="599">
          <p15:clr>
            <a:srgbClr val="FBAE40"/>
          </p15:clr>
        </p15:guide>
        <p15:guide id="4" orient="horz" pos="2890">
          <p15:clr>
            <a:srgbClr val="FBAE40"/>
          </p15:clr>
        </p15:guide>
        <p15:guide id="5" pos="4218">
          <p15:clr>
            <a:srgbClr val="FBAE40"/>
          </p15:clr>
        </p15:guide>
        <p15:guide id="6" pos="5375">
          <p15:clr>
            <a:srgbClr val="FBAE40"/>
          </p15:clr>
        </p15:guide>
        <p15:guide id="7" orient="horz" pos="1076">
          <p15:clr>
            <a:srgbClr val="FBAE40"/>
          </p15:clr>
        </p15:guide>
        <p15:guide id="8" orient="horz" pos="463">
          <p15:clr>
            <a:srgbClr val="FBAE40"/>
          </p15:clr>
        </p15:guide>
        <p15:guide id="9" orient="horz" pos="14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1FF8D039-DB78-994D-BE4D-1ABCC90FF3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5870" y="1582792"/>
            <a:ext cx="5083959" cy="2248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1600" b="0" i="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Überschrift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99EE39A-A6B9-A940-85B2-A2FFB5BB42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65871" y="1942792"/>
            <a:ext cx="5083959" cy="252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just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 lang="de-DE" sz="11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Consectetuer </a:t>
            </a:r>
            <a:r>
              <a:rPr lang="de-AT" dirty="0" err="1"/>
              <a:t>adipiscing</a:t>
            </a:r>
            <a:r>
              <a:rPr lang="de-AT" dirty="0"/>
              <a:t> </a:t>
            </a:r>
            <a:r>
              <a:rPr lang="de-AT" dirty="0" err="1"/>
              <a:t>elit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commodo </a:t>
            </a:r>
            <a:r>
              <a:rPr lang="de-AT" dirty="0" err="1"/>
              <a:t>ligula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. Cum </a:t>
            </a:r>
            <a:r>
              <a:rPr lang="de-AT" dirty="0" err="1"/>
              <a:t>sociis</a:t>
            </a:r>
            <a:r>
              <a:rPr lang="de-AT" dirty="0"/>
              <a:t> </a:t>
            </a:r>
            <a:r>
              <a:rPr lang="de-AT" dirty="0" err="1"/>
              <a:t>natoque</a:t>
            </a:r>
            <a:r>
              <a:rPr lang="de-AT" dirty="0"/>
              <a:t> </a:t>
            </a:r>
            <a:r>
              <a:rPr lang="de-AT" dirty="0" err="1"/>
              <a:t>penatibus</a:t>
            </a:r>
            <a:r>
              <a:rPr lang="de-AT" dirty="0"/>
              <a:t> et </a:t>
            </a:r>
            <a:r>
              <a:rPr lang="de-AT" dirty="0" err="1"/>
              <a:t>magnis</a:t>
            </a:r>
            <a:r>
              <a:rPr lang="de-AT" dirty="0"/>
              <a:t> </a:t>
            </a:r>
            <a:r>
              <a:rPr lang="de-AT" dirty="0" err="1"/>
              <a:t>dis</a:t>
            </a:r>
            <a:r>
              <a:rPr lang="de-AT" dirty="0"/>
              <a:t> </a:t>
            </a:r>
            <a:r>
              <a:rPr lang="de-AT" dirty="0" err="1"/>
              <a:t>parturient</a:t>
            </a:r>
            <a:r>
              <a:rPr lang="de-AT" dirty="0"/>
              <a:t> </a:t>
            </a:r>
            <a:r>
              <a:rPr lang="de-AT" dirty="0" err="1"/>
              <a:t>montes</a:t>
            </a:r>
            <a:r>
              <a:rPr lang="de-AT" dirty="0"/>
              <a:t>, </a:t>
            </a:r>
            <a:r>
              <a:rPr lang="de-AT" dirty="0" err="1"/>
              <a:t>nascetur</a:t>
            </a:r>
            <a:r>
              <a:rPr lang="de-AT" dirty="0"/>
              <a:t> </a:t>
            </a:r>
            <a:r>
              <a:rPr lang="de-AT" dirty="0" err="1"/>
              <a:t>ridiculus</a:t>
            </a:r>
            <a:r>
              <a:rPr lang="de-AT" dirty="0"/>
              <a:t> </a:t>
            </a:r>
            <a:r>
              <a:rPr lang="de-AT" dirty="0" err="1"/>
              <a:t>mus</a:t>
            </a:r>
            <a:r>
              <a:rPr lang="de-AT" dirty="0"/>
              <a:t>. </a:t>
            </a:r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quam</a:t>
            </a:r>
            <a:r>
              <a:rPr lang="de-AT" dirty="0"/>
              <a:t> </a:t>
            </a:r>
            <a:r>
              <a:rPr lang="de-AT" dirty="0" err="1"/>
              <a:t>felis</a:t>
            </a:r>
            <a:r>
              <a:rPr lang="de-AT" dirty="0"/>
              <a:t>, </a:t>
            </a:r>
            <a:r>
              <a:rPr lang="de-AT" dirty="0" err="1"/>
              <a:t>ultricies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pellentesque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, </a:t>
            </a:r>
            <a:r>
              <a:rPr lang="de-AT" dirty="0" err="1"/>
              <a:t>pretium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, </a:t>
            </a:r>
            <a:r>
              <a:rPr lang="de-AT" dirty="0" err="1"/>
              <a:t>sem</a:t>
            </a:r>
            <a:r>
              <a:rPr lang="de-AT" dirty="0"/>
              <a:t>. </a:t>
            </a:r>
            <a:r>
              <a:rPr lang="de-AT" dirty="0" err="1"/>
              <a:t>Nulla</a:t>
            </a:r>
            <a:r>
              <a:rPr lang="de-AT" dirty="0"/>
              <a:t> </a:t>
            </a:r>
            <a:r>
              <a:rPr lang="de-AT" dirty="0" err="1"/>
              <a:t>consequat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 </a:t>
            </a:r>
            <a:r>
              <a:rPr lang="de-AT" dirty="0" err="1"/>
              <a:t>enim</a:t>
            </a:r>
            <a:r>
              <a:rPr lang="de-AT" dirty="0"/>
              <a:t>. </a:t>
            </a:r>
          </a:p>
          <a:p>
            <a:pPr lvl="0"/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pede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fringilla</a:t>
            </a:r>
            <a:r>
              <a:rPr lang="de-AT" dirty="0"/>
              <a:t> </a:t>
            </a:r>
            <a:r>
              <a:rPr lang="de-AT" dirty="0" err="1"/>
              <a:t>vel</a:t>
            </a:r>
            <a:r>
              <a:rPr lang="de-AT" dirty="0"/>
              <a:t>, </a:t>
            </a:r>
            <a:r>
              <a:rPr lang="de-AT" dirty="0" err="1"/>
              <a:t>aliquet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vulputate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, </a:t>
            </a:r>
            <a:r>
              <a:rPr lang="de-AT" dirty="0" err="1"/>
              <a:t>arcu</a:t>
            </a:r>
            <a:r>
              <a:rPr lang="de-AT" dirty="0"/>
              <a:t>. 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. </a:t>
            </a:r>
            <a:r>
              <a:rPr lang="de-AT" dirty="0" err="1"/>
              <a:t>arcu</a:t>
            </a:r>
            <a:r>
              <a:rPr lang="de-AT" dirty="0"/>
              <a:t>. </a:t>
            </a:r>
            <a:endParaRPr lang="en-US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0DA632D1-47AE-460F-8578-7CDBBD9D73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584" y="4484914"/>
            <a:ext cx="1724400" cy="90904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defRPr/>
            </a:pPr>
            <a:r>
              <a:rPr lang="de-DE" dirty="0"/>
              <a:t>Fotos: </a:t>
            </a:r>
            <a:r>
              <a:rPr lang="de-AT" dirty="0"/>
              <a:t>© iStock/ XXXXXXXX</a:t>
            </a:r>
            <a:endParaRPr lang="de-DE" dirty="0"/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F5E58FD6-4D20-0C44-A4A8-D2D93657546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6423" y="1582792"/>
            <a:ext cx="2300285" cy="2879725"/>
          </a:xfrm>
          <a:prstGeom prst="rect">
            <a:avLst/>
          </a:prstGeom>
          <a:ln>
            <a:solidFill>
              <a:srgbClr val="3C7DA0"/>
            </a:solidFill>
          </a:ln>
        </p:spPr>
        <p:txBody>
          <a:bodyPr/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53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3">
            <a:extLst>
              <a:ext uri="{FF2B5EF4-FFF2-40B4-BE49-F238E27FC236}">
                <a16:creationId xmlns:a16="http://schemas.microsoft.com/office/drawing/2014/main" id="{F5E58FD6-4D20-0C44-A4A8-D2D93657546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49545" y="1582792"/>
            <a:ext cx="2300285" cy="2879725"/>
          </a:xfrm>
          <a:prstGeom prst="rect">
            <a:avLst/>
          </a:prstGeom>
          <a:ln>
            <a:solidFill>
              <a:srgbClr val="3C7DA0"/>
            </a:solidFill>
          </a:ln>
        </p:spPr>
        <p:txBody>
          <a:bodyPr/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1FF8D039-DB78-994D-BE4D-1ABCC90FF3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422" y="1582517"/>
            <a:ext cx="5035054" cy="2248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1600" b="0" i="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Überschrift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99EE39A-A6B9-A940-85B2-A2FFB5BB42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6423" y="1942517"/>
            <a:ext cx="5035054" cy="252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just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 lang="de-DE" sz="11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Consectetuer </a:t>
            </a:r>
            <a:r>
              <a:rPr lang="de-AT" dirty="0" err="1"/>
              <a:t>adipiscing</a:t>
            </a:r>
            <a:r>
              <a:rPr lang="de-AT" dirty="0"/>
              <a:t> </a:t>
            </a:r>
            <a:r>
              <a:rPr lang="de-AT" dirty="0" err="1"/>
              <a:t>elit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commodo </a:t>
            </a:r>
            <a:r>
              <a:rPr lang="de-AT" dirty="0" err="1"/>
              <a:t>ligula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. Cum </a:t>
            </a:r>
            <a:r>
              <a:rPr lang="de-AT" dirty="0" err="1"/>
              <a:t>sociis</a:t>
            </a:r>
            <a:r>
              <a:rPr lang="de-AT" dirty="0"/>
              <a:t> </a:t>
            </a:r>
            <a:r>
              <a:rPr lang="de-AT" dirty="0" err="1"/>
              <a:t>natoque</a:t>
            </a:r>
            <a:r>
              <a:rPr lang="de-AT" dirty="0"/>
              <a:t> </a:t>
            </a:r>
            <a:r>
              <a:rPr lang="de-AT" dirty="0" err="1"/>
              <a:t>penatibus</a:t>
            </a:r>
            <a:r>
              <a:rPr lang="de-AT" dirty="0"/>
              <a:t> et </a:t>
            </a:r>
            <a:r>
              <a:rPr lang="de-AT" dirty="0" err="1"/>
              <a:t>magnis</a:t>
            </a:r>
            <a:r>
              <a:rPr lang="de-AT" dirty="0"/>
              <a:t> </a:t>
            </a:r>
            <a:r>
              <a:rPr lang="de-AT" dirty="0" err="1"/>
              <a:t>dis</a:t>
            </a:r>
            <a:r>
              <a:rPr lang="de-AT" dirty="0"/>
              <a:t> </a:t>
            </a:r>
            <a:r>
              <a:rPr lang="de-AT" dirty="0" err="1"/>
              <a:t>parturient</a:t>
            </a:r>
            <a:r>
              <a:rPr lang="de-AT" dirty="0"/>
              <a:t> </a:t>
            </a:r>
            <a:r>
              <a:rPr lang="de-AT" dirty="0" err="1"/>
              <a:t>montes</a:t>
            </a:r>
            <a:r>
              <a:rPr lang="de-AT" dirty="0"/>
              <a:t>, </a:t>
            </a:r>
            <a:r>
              <a:rPr lang="de-AT" dirty="0" err="1"/>
              <a:t>nascetur</a:t>
            </a:r>
            <a:r>
              <a:rPr lang="de-AT" dirty="0"/>
              <a:t> </a:t>
            </a:r>
            <a:r>
              <a:rPr lang="de-AT" dirty="0" err="1"/>
              <a:t>ridiculus</a:t>
            </a:r>
            <a:r>
              <a:rPr lang="de-AT" dirty="0"/>
              <a:t> </a:t>
            </a:r>
            <a:r>
              <a:rPr lang="de-AT" dirty="0" err="1"/>
              <a:t>mus</a:t>
            </a:r>
            <a:r>
              <a:rPr lang="de-AT" dirty="0"/>
              <a:t>. </a:t>
            </a:r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quam</a:t>
            </a:r>
            <a:r>
              <a:rPr lang="de-AT" dirty="0"/>
              <a:t> </a:t>
            </a:r>
            <a:r>
              <a:rPr lang="de-AT" dirty="0" err="1"/>
              <a:t>felis</a:t>
            </a:r>
            <a:r>
              <a:rPr lang="de-AT" dirty="0"/>
              <a:t>, </a:t>
            </a:r>
            <a:r>
              <a:rPr lang="de-AT" dirty="0" err="1"/>
              <a:t>ultricies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pellentesque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, </a:t>
            </a:r>
            <a:r>
              <a:rPr lang="de-AT" dirty="0" err="1"/>
              <a:t>pretium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, </a:t>
            </a:r>
            <a:r>
              <a:rPr lang="de-AT" dirty="0" err="1"/>
              <a:t>sem</a:t>
            </a:r>
            <a:r>
              <a:rPr lang="de-AT" dirty="0"/>
              <a:t>. </a:t>
            </a:r>
            <a:r>
              <a:rPr lang="de-AT" dirty="0" err="1"/>
              <a:t>Nulla</a:t>
            </a:r>
            <a:r>
              <a:rPr lang="de-AT" dirty="0"/>
              <a:t> </a:t>
            </a:r>
            <a:r>
              <a:rPr lang="de-AT" dirty="0" err="1"/>
              <a:t>consequat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 </a:t>
            </a:r>
            <a:r>
              <a:rPr lang="de-AT" dirty="0" err="1"/>
              <a:t>enim</a:t>
            </a:r>
            <a:r>
              <a:rPr lang="de-AT" dirty="0"/>
              <a:t>. </a:t>
            </a:r>
          </a:p>
          <a:p>
            <a:pPr lvl="0"/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pede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fringilla</a:t>
            </a:r>
            <a:r>
              <a:rPr lang="de-AT" dirty="0"/>
              <a:t> </a:t>
            </a:r>
            <a:r>
              <a:rPr lang="de-AT" dirty="0" err="1"/>
              <a:t>vel</a:t>
            </a:r>
            <a:r>
              <a:rPr lang="de-AT" dirty="0"/>
              <a:t>, </a:t>
            </a:r>
            <a:r>
              <a:rPr lang="de-AT" dirty="0" err="1"/>
              <a:t>aliquet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vulputate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, </a:t>
            </a:r>
            <a:r>
              <a:rPr lang="de-AT" dirty="0" err="1"/>
              <a:t>arcu</a:t>
            </a:r>
            <a:r>
              <a:rPr lang="de-AT" dirty="0"/>
              <a:t>. 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. </a:t>
            </a:r>
            <a:r>
              <a:rPr lang="de-AT" dirty="0" err="1"/>
              <a:t>arcu</a:t>
            </a:r>
            <a:r>
              <a:rPr lang="de-AT" dirty="0"/>
              <a:t>. </a:t>
            </a:r>
            <a:endParaRPr lang="en-US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0DA632D1-47AE-460F-8578-7CDBBD9D73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29332" y="4484914"/>
            <a:ext cx="1724400" cy="90904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defRPr/>
            </a:pPr>
            <a:r>
              <a:rPr lang="de-DE" dirty="0"/>
              <a:t>Fotos: </a:t>
            </a:r>
            <a:r>
              <a:rPr lang="de-AT" dirty="0"/>
              <a:t>© iStock/ XXXXXXXX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36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>
            <a:extLst>
              <a:ext uri="{FF2B5EF4-FFF2-40B4-BE49-F238E27FC236}">
                <a16:creationId xmlns:a16="http://schemas.microsoft.com/office/drawing/2014/main" id="{1FF8D039-DB78-994D-BE4D-1ABCC90FF3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422" y="1582517"/>
            <a:ext cx="5035054" cy="2248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1600" b="0" i="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Überschrift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99EE39A-A6B9-A940-85B2-A2FFB5BB42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6423" y="1942517"/>
            <a:ext cx="5035054" cy="252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just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 lang="de-DE" sz="11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Consectetuer </a:t>
            </a:r>
            <a:r>
              <a:rPr lang="de-AT" dirty="0" err="1"/>
              <a:t>adipiscing</a:t>
            </a:r>
            <a:r>
              <a:rPr lang="de-AT" dirty="0"/>
              <a:t> </a:t>
            </a:r>
            <a:r>
              <a:rPr lang="de-AT" dirty="0" err="1"/>
              <a:t>elit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commodo </a:t>
            </a:r>
            <a:r>
              <a:rPr lang="de-AT" dirty="0" err="1"/>
              <a:t>ligula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. Cum </a:t>
            </a:r>
            <a:r>
              <a:rPr lang="de-AT" dirty="0" err="1"/>
              <a:t>sociis</a:t>
            </a:r>
            <a:r>
              <a:rPr lang="de-AT" dirty="0"/>
              <a:t> </a:t>
            </a:r>
            <a:r>
              <a:rPr lang="de-AT" dirty="0" err="1"/>
              <a:t>natoque</a:t>
            </a:r>
            <a:r>
              <a:rPr lang="de-AT" dirty="0"/>
              <a:t> </a:t>
            </a:r>
            <a:r>
              <a:rPr lang="de-AT" dirty="0" err="1"/>
              <a:t>penatibus</a:t>
            </a:r>
            <a:r>
              <a:rPr lang="de-AT" dirty="0"/>
              <a:t> et </a:t>
            </a:r>
            <a:r>
              <a:rPr lang="de-AT" dirty="0" err="1"/>
              <a:t>magnis</a:t>
            </a:r>
            <a:r>
              <a:rPr lang="de-AT" dirty="0"/>
              <a:t> </a:t>
            </a:r>
            <a:r>
              <a:rPr lang="de-AT" dirty="0" err="1"/>
              <a:t>dis</a:t>
            </a:r>
            <a:r>
              <a:rPr lang="de-AT" dirty="0"/>
              <a:t> </a:t>
            </a:r>
            <a:r>
              <a:rPr lang="de-AT" dirty="0" err="1"/>
              <a:t>parturient</a:t>
            </a:r>
            <a:r>
              <a:rPr lang="de-AT" dirty="0"/>
              <a:t> </a:t>
            </a:r>
            <a:r>
              <a:rPr lang="de-AT" dirty="0" err="1"/>
              <a:t>montes</a:t>
            </a:r>
            <a:r>
              <a:rPr lang="de-AT" dirty="0"/>
              <a:t>, </a:t>
            </a:r>
            <a:r>
              <a:rPr lang="de-AT" dirty="0" err="1"/>
              <a:t>nascetur</a:t>
            </a:r>
            <a:r>
              <a:rPr lang="de-AT" dirty="0"/>
              <a:t> </a:t>
            </a:r>
            <a:r>
              <a:rPr lang="de-AT" dirty="0" err="1"/>
              <a:t>ridiculus</a:t>
            </a:r>
            <a:r>
              <a:rPr lang="de-AT" dirty="0"/>
              <a:t> </a:t>
            </a:r>
            <a:r>
              <a:rPr lang="de-AT" dirty="0" err="1"/>
              <a:t>mus</a:t>
            </a:r>
            <a:r>
              <a:rPr lang="de-AT" dirty="0"/>
              <a:t>. </a:t>
            </a:r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quam</a:t>
            </a:r>
            <a:r>
              <a:rPr lang="de-AT" dirty="0"/>
              <a:t> </a:t>
            </a:r>
            <a:r>
              <a:rPr lang="de-AT" dirty="0" err="1"/>
              <a:t>felis</a:t>
            </a:r>
            <a:r>
              <a:rPr lang="de-AT" dirty="0"/>
              <a:t>, </a:t>
            </a:r>
            <a:r>
              <a:rPr lang="de-AT" dirty="0" err="1"/>
              <a:t>ultricies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pellentesque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, </a:t>
            </a:r>
            <a:r>
              <a:rPr lang="de-AT" dirty="0" err="1"/>
              <a:t>pretium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, </a:t>
            </a:r>
            <a:r>
              <a:rPr lang="de-AT" dirty="0" err="1"/>
              <a:t>sem</a:t>
            </a:r>
            <a:r>
              <a:rPr lang="de-AT" dirty="0"/>
              <a:t>. </a:t>
            </a:r>
            <a:r>
              <a:rPr lang="de-AT" dirty="0" err="1"/>
              <a:t>Nulla</a:t>
            </a:r>
            <a:r>
              <a:rPr lang="de-AT" dirty="0"/>
              <a:t> </a:t>
            </a:r>
            <a:r>
              <a:rPr lang="de-AT" dirty="0" err="1"/>
              <a:t>consequat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 </a:t>
            </a:r>
            <a:r>
              <a:rPr lang="de-AT" dirty="0" err="1"/>
              <a:t>enim</a:t>
            </a:r>
            <a:r>
              <a:rPr lang="de-AT" dirty="0"/>
              <a:t>. </a:t>
            </a:r>
          </a:p>
          <a:p>
            <a:pPr lvl="0"/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pede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fringilla</a:t>
            </a:r>
            <a:r>
              <a:rPr lang="de-AT" dirty="0"/>
              <a:t> </a:t>
            </a:r>
            <a:r>
              <a:rPr lang="de-AT" dirty="0" err="1"/>
              <a:t>vel</a:t>
            </a:r>
            <a:r>
              <a:rPr lang="de-AT" dirty="0"/>
              <a:t>, </a:t>
            </a:r>
            <a:r>
              <a:rPr lang="de-AT" dirty="0" err="1"/>
              <a:t>aliquet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vulputate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, </a:t>
            </a:r>
            <a:r>
              <a:rPr lang="de-AT" dirty="0" err="1"/>
              <a:t>arcu</a:t>
            </a:r>
            <a:r>
              <a:rPr lang="de-AT" dirty="0"/>
              <a:t>. 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. </a:t>
            </a:r>
            <a:r>
              <a:rPr lang="de-AT" dirty="0" err="1"/>
              <a:t>arcu</a:t>
            </a:r>
            <a:r>
              <a:rPr lang="de-AT" dirty="0"/>
              <a:t>. </a:t>
            </a:r>
            <a:endParaRPr lang="en-US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1FA20FF-C6F7-48AB-A714-F9C56E69E56B}"/>
              </a:ext>
            </a:extLst>
          </p:cNvPr>
          <p:cNvSpPr/>
          <p:nvPr userDrawn="1"/>
        </p:nvSpPr>
        <p:spPr>
          <a:xfrm>
            <a:off x="6249432" y="1582517"/>
            <a:ext cx="2300400" cy="28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C7D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5906798-2E7F-4AD1-A724-5DD893896425}"/>
              </a:ext>
            </a:extLst>
          </p:cNvPr>
          <p:cNvSpPr txBox="1"/>
          <p:nvPr userDrawn="1"/>
        </p:nvSpPr>
        <p:spPr>
          <a:xfrm>
            <a:off x="6696043" y="1624417"/>
            <a:ext cx="1480929" cy="1231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Zeitraum: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EA28145-8D1F-44B8-9960-D09C07E3ABE1}"/>
              </a:ext>
            </a:extLst>
          </p:cNvPr>
          <p:cNvSpPr txBox="1"/>
          <p:nvPr userDrawn="1"/>
        </p:nvSpPr>
        <p:spPr>
          <a:xfrm>
            <a:off x="6705039" y="2009088"/>
            <a:ext cx="1480929" cy="1231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Auftraggeber: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C8670D5-5512-4178-ABB7-F3F90133FC80}"/>
              </a:ext>
            </a:extLst>
          </p:cNvPr>
          <p:cNvSpPr txBox="1"/>
          <p:nvPr userDrawn="1"/>
        </p:nvSpPr>
        <p:spPr>
          <a:xfrm>
            <a:off x="6705039" y="3897878"/>
            <a:ext cx="1480929" cy="1231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Fördergeber: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6EDEA097-3DF7-44F3-9068-445F058F5F2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49432" y="1776849"/>
            <a:ext cx="2300399" cy="1933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45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800" b="0" i="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01/2020 – 02/2020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BA6229C5-ED0B-4CE4-8936-97960404992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49433" y="2162942"/>
            <a:ext cx="2300398" cy="5096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5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800" b="0" i="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Holding Graz – Kommunale Dienstleistungen GmbH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0A962D6D-2A3C-4014-B1D1-AEC61E8B0E0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51872" y="4052229"/>
            <a:ext cx="2297959" cy="4102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5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800" b="0" i="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Regionalresort Land Steiermark</a:t>
            </a:r>
          </a:p>
          <a:p>
            <a:pPr lvl="0"/>
            <a:r>
              <a:rPr lang="de-AT" dirty="0"/>
              <a:t>Steirischer Zentralraum</a:t>
            </a:r>
          </a:p>
          <a:p>
            <a:pPr lvl="0"/>
            <a:endParaRPr lang="de-AT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42C88C9-D427-4453-BA5C-F15432669D81}"/>
              </a:ext>
            </a:extLst>
          </p:cNvPr>
          <p:cNvSpPr txBox="1"/>
          <p:nvPr userDrawn="1"/>
        </p:nvSpPr>
        <p:spPr>
          <a:xfrm>
            <a:off x="6707479" y="2774216"/>
            <a:ext cx="1480929" cy="1231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Projektpartner: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73AF91CC-34C4-4F4A-BFB9-B79CB2CA0E8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51873" y="2928069"/>
            <a:ext cx="2297958" cy="8395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5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800" b="0" i="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Holding Graz – Kommunale Dienstleistungen GmbH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69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EB8CA80B-C325-4CA9-B47C-7A320A77FC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421" y="1313274"/>
            <a:ext cx="7973409" cy="2439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1600" b="0" i="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Überschrift 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EE636783-7C69-4768-857B-9A3D26BB602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6422" y="1691014"/>
            <a:ext cx="7973408" cy="2998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just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 lang="de-DE" sz="11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 err="1"/>
              <a:t>Consectetuer</a:t>
            </a:r>
            <a:r>
              <a:rPr lang="de-AT" dirty="0"/>
              <a:t> </a:t>
            </a:r>
            <a:r>
              <a:rPr lang="de-AT" dirty="0" err="1"/>
              <a:t>adipiscing</a:t>
            </a:r>
            <a:r>
              <a:rPr lang="de-AT" dirty="0"/>
              <a:t> </a:t>
            </a:r>
            <a:r>
              <a:rPr lang="de-AT" dirty="0" err="1"/>
              <a:t>elit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commodo </a:t>
            </a:r>
            <a:r>
              <a:rPr lang="de-AT" dirty="0" err="1"/>
              <a:t>ligula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. Cum </a:t>
            </a:r>
            <a:r>
              <a:rPr lang="de-AT" dirty="0" err="1"/>
              <a:t>sociis</a:t>
            </a:r>
            <a:r>
              <a:rPr lang="de-AT" dirty="0"/>
              <a:t> </a:t>
            </a:r>
            <a:r>
              <a:rPr lang="de-AT" dirty="0" err="1"/>
              <a:t>natoque</a:t>
            </a:r>
            <a:r>
              <a:rPr lang="de-AT" dirty="0"/>
              <a:t> </a:t>
            </a:r>
            <a:r>
              <a:rPr lang="de-AT" dirty="0" err="1"/>
              <a:t>penatibus</a:t>
            </a:r>
            <a:r>
              <a:rPr lang="de-AT" dirty="0"/>
              <a:t> et </a:t>
            </a:r>
            <a:r>
              <a:rPr lang="de-AT" dirty="0" err="1"/>
              <a:t>magnis</a:t>
            </a:r>
            <a:r>
              <a:rPr lang="de-AT" dirty="0"/>
              <a:t> </a:t>
            </a:r>
            <a:r>
              <a:rPr lang="de-AT" dirty="0" err="1"/>
              <a:t>dis</a:t>
            </a:r>
            <a:r>
              <a:rPr lang="de-AT" dirty="0"/>
              <a:t> </a:t>
            </a:r>
            <a:r>
              <a:rPr lang="de-AT" dirty="0" err="1"/>
              <a:t>parturient</a:t>
            </a:r>
            <a:r>
              <a:rPr lang="de-AT" dirty="0"/>
              <a:t> </a:t>
            </a:r>
            <a:r>
              <a:rPr lang="de-AT" dirty="0" err="1"/>
              <a:t>montes</a:t>
            </a:r>
            <a:r>
              <a:rPr lang="de-AT" dirty="0"/>
              <a:t>, </a:t>
            </a:r>
            <a:r>
              <a:rPr lang="de-AT" dirty="0" err="1"/>
              <a:t>nascetur</a:t>
            </a:r>
            <a:r>
              <a:rPr lang="de-AT" dirty="0"/>
              <a:t> </a:t>
            </a:r>
            <a:r>
              <a:rPr lang="de-AT" dirty="0" err="1"/>
              <a:t>ridiculus</a:t>
            </a:r>
            <a:r>
              <a:rPr lang="de-AT" dirty="0"/>
              <a:t> </a:t>
            </a:r>
            <a:r>
              <a:rPr lang="de-AT" dirty="0" err="1"/>
              <a:t>mus</a:t>
            </a:r>
            <a:r>
              <a:rPr lang="de-AT" dirty="0"/>
              <a:t>. </a:t>
            </a:r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quam</a:t>
            </a:r>
            <a:r>
              <a:rPr lang="de-AT" dirty="0"/>
              <a:t> </a:t>
            </a:r>
            <a:r>
              <a:rPr lang="de-AT" dirty="0" err="1"/>
              <a:t>felis</a:t>
            </a:r>
            <a:r>
              <a:rPr lang="de-AT" dirty="0"/>
              <a:t>, </a:t>
            </a:r>
            <a:r>
              <a:rPr lang="de-AT" dirty="0" err="1"/>
              <a:t>ultricies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pellentesque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, </a:t>
            </a:r>
            <a:r>
              <a:rPr lang="de-AT" dirty="0" err="1"/>
              <a:t>pretium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, </a:t>
            </a:r>
            <a:r>
              <a:rPr lang="de-AT" dirty="0" err="1"/>
              <a:t>sem</a:t>
            </a:r>
            <a:r>
              <a:rPr lang="de-AT" dirty="0"/>
              <a:t>. </a:t>
            </a:r>
            <a:r>
              <a:rPr lang="de-AT" dirty="0" err="1"/>
              <a:t>Nulla</a:t>
            </a:r>
            <a:r>
              <a:rPr lang="de-AT" dirty="0"/>
              <a:t> </a:t>
            </a:r>
            <a:r>
              <a:rPr lang="de-AT" dirty="0" err="1"/>
              <a:t>consequat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 </a:t>
            </a:r>
            <a:r>
              <a:rPr lang="de-AT" dirty="0" err="1"/>
              <a:t>enim</a:t>
            </a:r>
            <a:r>
              <a:rPr lang="de-AT" dirty="0"/>
              <a:t>. </a:t>
            </a:r>
          </a:p>
          <a:p>
            <a:pPr lvl="0"/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pede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fringilla</a:t>
            </a:r>
            <a:r>
              <a:rPr lang="de-AT" dirty="0"/>
              <a:t> </a:t>
            </a:r>
            <a:r>
              <a:rPr lang="de-AT" dirty="0" err="1"/>
              <a:t>vel</a:t>
            </a:r>
            <a:r>
              <a:rPr lang="de-AT" dirty="0"/>
              <a:t>, </a:t>
            </a:r>
            <a:r>
              <a:rPr lang="de-AT" dirty="0" err="1"/>
              <a:t>aliquet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vulputate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, </a:t>
            </a:r>
            <a:r>
              <a:rPr lang="de-AT" dirty="0" err="1"/>
              <a:t>arcu</a:t>
            </a:r>
            <a:r>
              <a:rPr lang="de-AT" dirty="0"/>
              <a:t>. 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. </a:t>
            </a:r>
            <a:r>
              <a:rPr lang="de-AT" dirty="0" err="1"/>
              <a:t>arcu</a:t>
            </a:r>
            <a:r>
              <a:rPr lang="de-AT" dirty="0"/>
              <a:t>. </a:t>
            </a:r>
            <a:endParaRPr lang="en-US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38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5939A27-597E-4848-BE16-9C76286DB576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76422" y="1327355"/>
            <a:ext cx="7973409" cy="33921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5000" indent="-135000" algn="l">
              <a:lnSpc>
                <a:spcPts val="1530"/>
              </a:lnSpc>
              <a:spcBef>
                <a:spcPts val="900"/>
              </a:spcBef>
              <a:buClr>
                <a:srgbClr val="3C7DA0"/>
              </a:buClr>
              <a:buFont typeface="Symbol" panose="05050102010706020507" pitchFamily="18" charset="2"/>
              <a:buChar char="-"/>
              <a:defRPr lang="de-DE" sz="105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AT" dirty="0"/>
              <a:t> Integer </a:t>
            </a:r>
            <a:r>
              <a:rPr lang="de-AT" dirty="0" err="1"/>
              <a:t>tincidunt</a:t>
            </a:r>
            <a:r>
              <a:rPr lang="de-AT" dirty="0"/>
              <a:t>. </a:t>
            </a:r>
            <a:r>
              <a:rPr lang="de-AT" dirty="0" err="1"/>
              <a:t>Cras</a:t>
            </a:r>
            <a:r>
              <a:rPr lang="de-AT" dirty="0"/>
              <a:t> </a:t>
            </a:r>
            <a:r>
              <a:rPr lang="de-AT" dirty="0" err="1"/>
              <a:t>dapibus</a:t>
            </a:r>
            <a:r>
              <a:rPr lang="de-AT" dirty="0"/>
              <a:t>. </a:t>
            </a:r>
            <a:r>
              <a:rPr lang="de-AT" dirty="0" err="1"/>
              <a:t>Vivamus</a:t>
            </a:r>
            <a:r>
              <a:rPr lang="de-AT" dirty="0"/>
              <a:t> </a:t>
            </a:r>
            <a:r>
              <a:rPr lang="de-AT" dirty="0" err="1"/>
              <a:t>elementum</a:t>
            </a:r>
            <a:r>
              <a:rPr lang="de-AT" dirty="0"/>
              <a:t> </a:t>
            </a:r>
            <a:r>
              <a:rPr lang="de-AT" dirty="0" err="1"/>
              <a:t>semper</a:t>
            </a:r>
            <a:r>
              <a:rPr lang="de-AT" dirty="0"/>
              <a:t> </a:t>
            </a:r>
            <a:r>
              <a:rPr lang="de-AT" dirty="0" err="1"/>
              <a:t>nisi</a:t>
            </a:r>
            <a:r>
              <a:rPr lang="de-AT" dirty="0"/>
              <a:t>. </a:t>
            </a:r>
          </a:p>
          <a:p>
            <a:pPr lvl="0"/>
            <a:r>
              <a:rPr lang="de-AT" dirty="0"/>
              <a:t> </a:t>
            </a:r>
            <a:r>
              <a:rPr lang="de-AT" dirty="0" err="1"/>
              <a:t>enean</a:t>
            </a:r>
            <a:r>
              <a:rPr lang="de-AT" dirty="0"/>
              <a:t> </a:t>
            </a:r>
            <a:r>
              <a:rPr lang="de-AT" dirty="0" err="1"/>
              <a:t>vulputate</a:t>
            </a:r>
            <a:r>
              <a:rPr lang="de-AT" dirty="0"/>
              <a:t> </a:t>
            </a:r>
            <a:r>
              <a:rPr lang="de-AT" dirty="0" err="1"/>
              <a:t>eleifend</a:t>
            </a:r>
            <a:r>
              <a:rPr lang="de-AT" dirty="0"/>
              <a:t> </a:t>
            </a:r>
            <a:r>
              <a:rPr lang="de-AT" dirty="0" err="1"/>
              <a:t>tellus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leo</a:t>
            </a:r>
            <a:r>
              <a:rPr lang="de-AT" dirty="0"/>
              <a:t> </a:t>
            </a:r>
            <a:r>
              <a:rPr lang="de-AT" dirty="0" err="1"/>
              <a:t>ligula</a:t>
            </a:r>
            <a:r>
              <a:rPr lang="de-AT" dirty="0"/>
              <a:t>, </a:t>
            </a:r>
            <a:r>
              <a:rPr lang="de-AT" dirty="0" err="1"/>
              <a:t>porttitor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, </a:t>
            </a:r>
            <a:r>
              <a:rPr lang="de-AT" dirty="0" err="1"/>
              <a:t>consequat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eleifend</a:t>
            </a:r>
            <a:r>
              <a:rPr lang="de-AT" dirty="0"/>
              <a:t> </a:t>
            </a:r>
            <a:r>
              <a:rPr lang="de-AT" dirty="0" err="1"/>
              <a:t>ac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. </a:t>
            </a:r>
            <a:r>
              <a:rPr lang="de-AT" dirty="0" err="1"/>
              <a:t>Aliquam</a:t>
            </a:r>
            <a:r>
              <a:rPr lang="de-AT" dirty="0"/>
              <a:t> </a:t>
            </a:r>
            <a:r>
              <a:rPr lang="de-AT" dirty="0" err="1"/>
              <a:t>lorem</a:t>
            </a:r>
            <a:r>
              <a:rPr lang="de-AT" dirty="0"/>
              <a:t> ante, </a:t>
            </a:r>
            <a:r>
              <a:rPr lang="de-AT" dirty="0" err="1"/>
              <a:t>dapibus</a:t>
            </a:r>
            <a:r>
              <a:rPr lang="de-AT" dirty="0"/>
              <a:t> in, </a:t>
            </a:r>
            <a:r>
              <a:rPr lang="de-AT" dirty="0" err="1"/>
              <a:t>viverra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, </a:t>
            </a:r>
            <a:r>
              <a:rPr lang="de-AT" dirty="0" err="1"/>
              <a:t>feugiat</a:t>
            </a:r>
            <a:r>
              <a:rPr lang="de-AT" dirty="0"/>
              <a:t> a, </a:t>
            </a:r>
            <a:r>
              <a:rPr lang="de-AT" dirty="0" err="1"/>
              <a:t>tellus</a:t>
            </a:r>
            <a:r>
              <a:rPr lang="de-AT" dirty="0"/>
              <a:t>.</a:t>
            </a:r>
          </a:p>
          <a:p>
            <a:pPr lvl="0"/>
            <a:r>
              <a:rPr lang="de-AT" dirty="0" err="1"/>
              <a:t>Quisque</a:t>
            </a:r>
            <a:r>
              <a:rPr lang="de-AT" dirty="0"/>
              <a:t> </a:t>
            </a:r>
            <a:r>
              <a:rPr lang="de-AT" dirty="0" err="1"/>
              <a:t>rutrum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imperdiet</a:t>
            </a:r>
            <a:r>
              <a:rPr lang="de-AT" dirty="0"/>
              <a:t>. </a:t>
            </a:r>
            <a:r>
              <a:rPr lang="de-AT" dirty="0" err="1"/>
              <a:t>Etiam</a:t>
            </a:r>
            <a:r>
              <a:rPr lang="de-AT" dirty="0"/>
              <a:t> </a:t>
            </a:r>
            <a:r>
              <a:rPr lang="de-AT" dirty="0" err="1"/>
              <a:t>ultricies</a:t>
            </a:r>
            <a:r>
              <a:rPr lang="de-AT" dirty="0"/>
              <a:t> </a:t>
            </a:r>
            <a:r>
              <a:rPr lang="de-AT" dirty="0" err="1"/>
              <a:t>nisi</a:t>
            </a:r>
            <a:r>
              <a:rPr lang="de-AT" dirty="0"/>
              <a:t> </a:t>
            </a:r>
            <a:r>
              <a:rPr lang="de-AT" dirty="0" err="1"/>
              <a:t>vel</a:t>
            </a:r>
            <a:r>
              <a:rPr lang="de-AT" dirty="0"/>
              <a:t> </a:t>
            </a:r>
            <a:r>
              <a:rPr lang="de-AT" dirty="0" err="1"/>
              <a:t>augue</a:t>
            </a:r>
            <a:r>
              <a:rPr lang="de-AT" dirty="0"/>
              <a:t>. </a:t>
            </a:r>
            <a:r>
              <a:rPr lang="de-AT" dirty="0" err="1"/>
              <a:t>Cur</a:t>
            </a:r>
            <a:endParaRPr lang="de-AT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78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4E7A3655-B5C0-4A64-BDAB-44E9533023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7863" y="1268547"/>
            <a:ext cx="6983361" cy="3362448"/>
          </a:xfrm>
          <a:prstGeom prst="rect">
            <a:avLst/>
          </a:prstGeom>
          <a:ln>
            <a:solidFill>
              <a:srgbClr val="3C7DA0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1AA40F3A-BA92-4BF9-BF46-033C24EA5F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00489" y="4640804"/>
            <a:ext cx="6983361" cy="90904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defRPr/>
            </a:pPr>
            <a:r>
              <a:rPr lang="de-DE" dirty="0"/>
              <a:t>Fotos: </a:t>
            </a:r>
            <a:r>
              <a:rPr lang="de-AT" dirty="0"/>
              <a:t>© iStock/ XXXXXXXX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97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Bil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EA69429C-5AB0-43E7-A239-31FF91A92F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23698" y="1423404"/>
            <a:ext cx="2630170" cy="3118845"/>
          </a:xfrm>
          <a:prstGeom prst="rect">
            <a:avLst/>
          </a:prstGeom>
          <a:ln>
            <a:solidFill>
              <a:srgbClr val="3C7DA0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387FBC39-421E-42EC-BB07-E6460FB1AF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1999" y="1423403"/>
            <a:ext cx="2630170" cy="3118845"/>
          </a:xfrm>
          <a:prstGeom prst="rect">
            <a:avLst/>
          </a:prstGeom>
          <a:ln>
            <a:solidFill>
              <a:srgbClr val="3C7DA0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1AA40F3A-BA92-4BF9-BF46-033C24EA5F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23555" y="4549900"/>
            <a:ext cx="2630169" cy="90904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defRPr/>
            </a:pPr>
            <a:r>
              <a:rPr lang="de-DE" dirty="0"/>
              <a:t>Fotos: </a:t>
            </a:r>
            <a:r>
              <a:rPr lang="de-AT" dirty="0"/>
              <a:t>© iStock/ XXXXXXXX</a:t>
            </a:r>
            <a:endParaRPr lang="de-DE" dirty="0"/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8759451D-1358-46CF-A347-B0B73D69407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42000" y="4549623"/>
            <a:ext cx="2630169" cy="90904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defRPr/>
            </a:pPr>
            <a:r>
              <a:rPr lang="de-DE" dirty="0"/>
              <a:t>Fotos: </a:t>
            </a:r>
            <a:r>
              <a:rPr lang="de-AT" dirty="0"/>
              <a:t>© iStock/ XXXXXXXX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1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00308-609F-43F8-A26B-1C8A6934DB39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981075" y="394191"/>
            <a:ext cx="6967124" cy="280894"/>
          </a:xfrm>
        </p:spPr>
        <p:txBody>
          <a:bodyPr/>
          <a:lstStyle>
            <a:lvl1pPr>
              <a:defRPr b="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Folientitel – Aufbau der LVA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9AD4FC-B392-43C1-88AF-11A99A7BAEB9}"/>
              </a:ext>
            </a:extLst>
          </p:cNvPr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981076" y="1162051"/>
            <a:ext cx="6966347" cy="3259931"/>
          </a:xfrm>
        </p:spPr>
        <p:txBody>
          <a:bodyPr numCol="2" spcCol="540000"/>
          <a:lstStyle>
            <a:lvl1pPr marL="342900" indent="-342900">
              <a:buClr>
                <a:schemeClr val="accent2"/>
              </a:buClr>
              <a:buFont typeface="+mj-lt"/>
              <a:buAutoNum type="arabicPeriod"/>
              <a:defRPr lang="de-AT" dirty="0">
                <a:solidFill>
                  <a:schemeClr val="accent2"/>
                </a:solidFill>
              </a:defRPr>
            </a:lvl1pPr>
            <a:lvl2pPr marL="400050" indent="-203597">
              <a:buClr>
                <a:schemeClr val="accent2"/>
              </a:buClr>
              <a:buFont typeface="Wingdings" panose="05000000000000000000" pitchFamily="2" charset="2"/>
              <a:buChar char="§"/>
              <a:defRPr lang="de-AT" dirty="0">
                <a:solidFill>
                  <a:schemeClr val="tx1"/>
                </a:solidFill>
              </a:defRPr>
            </a:lvl2pPr>
            <a:lvl3pPr marL="603647" indent="-200025">
              <a:buClr>
                <a:schemeClr val="accent2"/>
              </a:buClr>
              <a:buFont typeface="Wingdings" panose="05000000000000000000" pitchFamily="2" charset="2"/>
              <a:buChar char="§"/>
              <a:defRPr lang="de-AT" sz="1500" dirty="0"/>
            </a:lvl3pPr>
            <a:lvl4pPr marL="608410" indent="0">
              <a:buClr>
                <a:schemeClr val="accent1"/>
              </a:buClr>
              <a:buNone/>
              <a:defRPr lang="de-AT" dirty="0"/>
            </a:lvl4pPr>
            <a:lvl5pPr>
              <a:buClr>
                <a:schemeClr val="accent1"/>
              </a:buClr>
              <a:defRPr lang="de-AT" dirty="0"/>
            </a:lvl5pPr>
          </a:lstStyle>
          <a:p>
            <a:pPr lvl="0"/>
            <a:r>
              <a:rPr lang="de-AT" dirty="0"/>
              <a:t>Gliederung Teil 1</a:t>
            </a:r>
          </a:p>
          <a:p>
            <a:pPr lvl="2"/>
            <a:r>
              <a:rPr lang="de-AT" dirty="0"/>
              <a:t>Unterpunkt (!!) für korrekten Einzug nach jedem Hauptteil zweimal Enter klicken!</a:t>
            </a:r>
          </a:p>
          <a:p>
            <a:pPr lvl="0"/>
            <a:r>
              <a:rPr lang="de-AT" dirty="0"/>
              <a:t>Teil 2</a:t>
            </a:r>
          </a:p>
          <a:p>
            <a:pPr lvl="2"/>
            <a:r>
              <a:rPr lang="de-AT" dirty="0"/>
              <a:t>Unterpunkt</a:t>
            </a:r>
          </a:p>
          <a:p>
            <a:pPr lvl="2"/>
            <a:r>
              <a:rPr lang="de-AT" dirty="0"/>
              <a:t>Unterpunkt</a:t>
            </a:r>
          </a:p>
          <a:p>
            <a:pPr lvl="0"/>
            <a:r>
              <a:rPr lang="de-AT" dirty="0"/>
              <a:t>Teil 3</a:t>
            </a:r>
          </a:p>
          <a:p>
            <a:pPr lvl="0"/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3E4034-6935-4B71-9A67-0E435E534DE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38300" y="4800947"/>
            <a:ext cx="5867401" cy="216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31.05.2022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D50658-ABE2-461D-84EF-37BA96365E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7C8C99-637D-4DB8-AFCA-B794D0BC8E98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472" y="351328"/>
            <a:ext cx="366620" cy="36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15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Bil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6">
            <a:extLst>
              <a:ext uri="{FF2B5EF4-FFF2-40B4-BE49-F238E27FC236}">
                <a16:creationId xmlns:a16="http://schemas.microsoft.com/office/drawing/2014/main" id="{70264D0C-6723-48CB-8F37-89A4D90A4B0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76422" y="1334507"/>
            <a:ext cx="2504311" cy="3333357"/>
          </a:xfrm>
          <a:prstGeom prst="rect">
            <a:avLst/>
          </a:prstGeom>
          <a:ln>
            <a:solidFill>
              <a:srgbClr val="3C7DA0"/>
            </a:solidFill>
          </a:ln>
          <a:effectLst>
            <a:softEdge rad="0"/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4" name="Bildplatzhalter 6">
            <a:extLst>
              <a:ext uri="{FF2B5EF4-FFF2-40B4-BE49-F238E27FC236}">
                <a16:creationId xmlns:a16="http://schemas.microsoft.com/office/drawing/2014/main" id="{08CB0CF4-BB92-4B0E-9A9D-A70ED505641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319844" y="1334506"/>
            <a:ext cx="2504311" cy="3333357"/>
          </a:xfrm>
          <a:prstGeom prst="rect">
            <a:avLst/>
          </a:prstGeom>
          <a:ln>
            <a:solidFill>
              <a:srgbClr val="3C7DA0"/>
            </a:solidFill>
          </a:ln>
          <a:effectLst>
            <a:softEdge rad="0"/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83E40409-D463-4EF5-8276-460DCECAF17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045520" y="1334507"/>
            <a:ext cx="2504311" cy="3333357"/>
          </a:xfrm>
          <a:prstGeom prst="rect">
            <a:avLst/>
          </a:prstGeom>
          <a:ln>
            <a:solidFill>
              <a:srgbClr val="3C7DA0"/>
            </a:solidFill>
          </a:ln>
          <a:effectLst>
            <a:softEdge rad="0"/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B4154CB-9B10-482D-BDCC-8C7876E3D0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6422" y="4682241"/>
            <a:ext cx="2504311" cy="9062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defRPr/>
            </a:pPr>
            <a:r>
              <a:rPr lang="de-DE" dirty="0"/>
              <a:t>Fotos: </a:t>
            </a:r>
            <a:r>
              <a:rPr lang="de-AT" dirty="0"/>
              <a:t>© iStock/ XXXXXXXX</a:t>
            </a:r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4B4154CB-9B10-482D-BDCC-8C7876E3D02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19844" y="4682240"/>
            <a:ext cx="2504311" cy="9062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defRPr/>
            </a:pPr>
            <a:r>
              <a:rPr lang="de-DE" dirty="0"/>
              <a:t>Fotos: </a:t>
            </a:r>
            <a:r>
              <a:rPr lang="de-AT" dirty="0"/>
              <a:t>© iStock/ XXXXXXXX</a:t>
            </a:r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4B4154CB-9B10-482D-BDCC-8C7876E3D0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48518" y="4682239"/>
            <a:ext cx="2504311" cy="9062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defRPr/>
            </a:pPr>
            <a:r>
              <a:rPr lang="de-DE" dirty="0"/>
              <a:t>Fotos: </a:t>
            </a:r>
            <a:r>
              <a:rPr lang="de-AT" dirty="0"/>
              <a:t>© iStock/ XXXXXXXX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19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98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GEA_Smart_Mobility_Pro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FF8D039-DB78-994D-BE4D-1ABCC90FF3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450" y="1655685"/>
            <a:ext cx="4932364" cy="2248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1800" b="0" i="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514350" indent="-171450">
              <a:lnSpc>
                <a:spcPct val="100000"/>
              </a:lnSpc>
              <a:spcBef>
                <a:spcPts val="60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12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Headline einzeilig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266" y="579557"/>
            <a:ext cx="5364162" cy="206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2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Kurzbeschreibung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903" y="160013"/>
            <a:ext cx="5364162" cy="32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defRPr lang="de-DE" sz="24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GEA Projekt 1 Smart Mobility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F5E58FD6-4D20-0C44-A4A8-D2D93657546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23903" y="1708150"/>
            <a:ext cx="2300285" cy="28797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599EE39A-A6B9-A940-85B2-A2FFB5BB42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00450" y="2226039"/>
            <a:ext cx="4932364" cy="23618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0" fontAlgn="base" latinLnBrk="0" hangingPunct="0">
              <a:lnSpc>
                <a:spcPts val="1500"/>
              </a:lnSpc>
              <a:spcBef>
                <a:spcPts val="12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 lang="de-DE" sz="10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514350" indent="-171450">
              <a:lnSpc>
                <a:spcPct val="100000"/>
              </a:lnSpc>
              <a:spcBef>
                <a:spcPts val="60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12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 err="1"/>
              <a:t>Consectetuer</a:t>
            </a:r>
            <a:r>
              <a:rPr lang="de-AT" dirty="0"/>
              <a:t> </a:t>
            </a:r>
            <a:r>
              <a:rPr lang="de-AT" dirty="0" err="1"/>
              <a:t>adipiscing</a:t>
            </a:r>
            <a:r>
              <a:rPr lang="de-AT" dirty="0"/>
              <a:t> </a:t>
            </a:r>
            <a:r>
              <a:rPr lang="de-AT" dirty="0" err="1"/>
              <a:t>elit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commodo </a:t>
            </a:r>
            <a:r>
              <a:rPr lang="de-AT" dirty="0" err="1"/>
              <a:t>ligula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. Cum </a:t>
            </a:r>
            <a:r>
              <a:rPr lang="de-AT" dirty="0" err="1"/>
              <a:t>sociis</a:t>
            </a:r>
            <a:r>
              <a:rPr lang="de-AT" dirty="0"/>
              <a:t> </a:t>
            </a:r>
            <a:r>
              <a:rPr lang="de-AT" dirty="0" err="1"/>
              <a:t>natoque</a:t>
            </a:r>
            <a:r>
              <a:rPr lang="de-AT" dirty="0"/>
              <a:t> </a:t>
            </a:r>
            <a:r>
              <a:rPr lang="de-AT" dirty="0" err="1"/>
              <a:t>penatibus</a:t>
            </a:r>
            <a:r>
              <a:rPr lang="de-AT" dirty="0"/>
              <a:t> et </a:t>
            </a:r>
            <a:r>
              <a:rPr lang="de-AT" dirty="0" err="1"/>
              <a:t>magnis</a:t>
            </a:r>
            <a:r>
              <a:rPr lang="de-AT" dirty="0"/>
              <a:t> </a:t>
            </a:r>
            <a:r>
              <a:rPr lang="de-AT" dirty="0" err="1"/>
              <a:t>dis</a:t>
            </a:r>
            <a:r>
              <a:rPr lang="de-AT" dirty="0"/>
              <a:t> </a:t>
            </a:r>
            <a:r>
              <a:rPr lang="de-AT" dirty="0" err="1"/>
              <a:t>parturient</a:t>
            </a:r>
            <a:r>
              <a:rPr lang="de-AT" dirty="0"/>
              <a:t> </a:t>
            </a:r>
            <a:r>
              <a:rPr lang="de-AT" dirty="0" err="1"/>
              <a:t>montes</a:t>
            </a:r>
            <a:r>
              <a:rPr lang="de-AT" dirty="0"/>
              <a:t>, </a:t>
            </a:r>
            <a:r>
              <a:rPr lang="de-AT" dirty="0" err="1"/>
              <a:t>nascetur</a:t>
            </a:r>
            <a:r>
              <a:rPr lang="de-AT" dirty="0"/>
              <a:t> </a:t>
            </a:r>
            <a:r>
              <a:rPr lang="de-AT" dirty="0" err="1"/>
              <a:t>ridiculus</a:t>
            </a:r>
            <a:r>
              <a:rPr lang="de-AT" dirty="0"/>
              <a:t> </a:t>
            </a:r>
            <a:r>
              <a:rPr lang="de-AT" dirty="0" err="1"/>
              <a:t>mus</a:t>
            </a:r>
            <a:r>
              <a:rPr lang="de-AT" dirty="0"/>
              <a:t>. </a:t>
            </a:r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quam</a:t>
            </a:r>
            <a:r>
              <a:rPr lang="de-AT" dirty="0"/>
              <a:t> </a:t>
            </a:r>
            <a:r>
              <a:rPr lang="de-AT" dirty="0" err="1"/>
              <a:t>felis</a:t>
            </a:r>
            <a:r>
              <a:rPr lang="de-AT" dirty="0"/>
              <a:t>, </a:t>
            </a:r>
            <a:r>
              <a:rPr lang="de-AT" dirty="0" err="1"/>
              <a:t>ultricies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pellentesque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, </a:t>
            </a:r>
            <a:r>
              <a:rPr lang="de-AT" dirty="0" err="1"/>
              <a:t>pretium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, </a:t>
            </a:r>
            <a:r>
              <a:rPr lang="de-AT" dirty="0" err="1"/>
              <a:t>sem</a:t>
            </a:r>
            <a:r>
              <a:rPr lang="de-AT" dirty="0"/>
              <a:t>. </a:t>
            </a:r>
            <a:r>
              <a:rPr lang="de-AT" dirty="0" err="1"/>
              <a:t>Nulla</a:t>
            </a:r>
            <a:r>
              <a:rPr lang="de-AT" dirty="0"/>
              <a:t> </a:t>
            </a:r>
            <a:r>
              <a:rPr lang="de-AT" dirty="0" err="1"/>
              <a:t>consequat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 </a:t>
            </a:r>
            <a:r>
              <a:rPr lang="de-AT" dirty="0" err="1"/>
              <a:t>enim</a:t>
            </a:r>
            <a:r>
              <a:rPr lang="de-AT" dirty="0"/>
              <a:t>. </a:t>
            </a:r>
          </a:p>
          <a:p>
            <a:pPr lvl="0"/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pede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fringilla</a:t>
            </a:r>
            <a:r>
              <a:rPr lang="de-AT" dirty="0"/>
              <a:t> </a:t>
            </a:r>
            <a:r>
              <a:rPr lang="de-AT" dirty="0" err="1"/>
              <a:t>vel</a:t>
            </a:r>
            <a:r>
              <a:rPr lang="de-AT" dirty="0"/>
              <a:t>, </a:t>
            </a:r>
            <a:r>
              <a:rPr lang="de-AT" dirty="0" err="1"/>
              <a:t>aliquet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vulputate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, </a:t>
            </a:r>
            <a:r>
              <a:rPr lang="de-AT" dirty="0" err="1"/>
              <a:t>arcu</a:t>
            </a:r>
            <a:r>
              <a:rPr lang="de-AT" dirty="0"/>
              <a:t>. 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. </a:t>
            </a:r>
            <a:r>
              <a:rPr lang="de-AT" dirty="0" err="1"/>
              <a:t>arcu</a:t>
            </a:r>
            <a:r>
              <a:rPr lang="de-AT" dirty="0"/>
              <a:t>. 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. 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.</a:t>
            </a:r>
          </a:p>
          <a:p>
            <a:pPr marL="0" marR="0" lvl="0" indent="0" algn="l" defTabSz="685800" rtl="0" eaLnBrk="0" fontAlgn="base" latinLnBrk="0" hangingPunct="0">
              <a:lnSpc>
                <a:spcPts val="1500"/>
              </a:lnSpc>
              <a:spcBef>
                <a:spcPts val="12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pede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fringilla</a:t>
            </a:r>
            <a:r>
              <a:rPr lang="de-AT" dirty="0"/>
              <a:t> </a:t>
            </a:r>
            <a:r>
              <a:rPr lang="de-AT" dirty="0" err="1"/>
              <a:t>vel</a:t>
            </a:r>
            <a:r>
              <a:rPr lang="de-AT" dirty="0"/>
              <a:t>, </a:t>
            </a:r>
            <a:r>
              <a:rPr lang="de-AT" dirty="0" err="1"/>
              <a:t>aliquet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vulputate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, </a:t>
            </a:r>
            <a:r>
              <a:rPr lang="de-AT" dirty="0" err="1"/>
              <a:t>arcu</a:t>
            </a:r>
            <a:r>
              <a:rPr lang="de-AT" dirty="0"/>
              <a:t>. 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. </a:t>
            </a:r>
            <a:r>
              <a:rPr lang="de-AT" dirty="0" err="1"/>
              <a:t>arcu</a:t>
            </a:r>
            <a:r>
              <a:rPr lang="de-AT" dirty="0"/>
              <a:t>. 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DE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.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0594" y="222069"/>
            <a:ext cx="529045" cy="529045"/>
          </a:xfrm>
          <a:prstGeom prst="rect">
            <a:avLst/>
          </a:prstGeom>
        </p:spPr>
      </p:pic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81E329B3-4B7E-F042-B4A9-AC6321D44E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8065531" y="4065032"/>
            <a:ext cx="1958091" cy="198846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de-AT" sz="500">
                <a:effectLst/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Foto: </a:t>
            </a:r>
            <a:r>
              <a:rPr lang="de-AT" dirty="0">
                <a:effectLst/>
                <a:latin typeface="Helvetica" pitchFamily="2" charset="0"/>
              </a:rPr>
              <a:t>© </a:t>
            </a:r>
            <a:r>
              <a:rPr lang="de-DE" dirty="0"/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414732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/>
    </mc:Choice>
    <mc:Fallback xmlns="">
      <p:transition spd="slow" advClick="0" advTm="20000"/>
    </mc:Fallback>
  </mc:AlternateContent>
  <p:extLst>
    <p:ext uri="{DCECCB84-F9BA-43D5-87BE-67443E8EF086}">
      <p15:sldGuideLst xmlns:p15="http://schemas.microsoft.com/office/powerpoint/2012/main">
        <p15:guide id="1" pos="1905">
          <p15:clr>
            <a:srgbClr val="FBAE40"/>
          </p15:clr>
        </p15:guide>
        <p15:guide id="2" pos="2268">
          <p15:clr>
            <a:srgbClr val="FBAE40"/>
          </p15:clr>
        </p15:guide>
        <p15:guide id="3" orient="horz" pos="599">
          <p15:clr>
            <a:srgbClr val="FBAE40"/>
          </p15:clr>
        </p15:guide>
        <p15:guide id="4" orient="horz" pos="2890">
          <p15:clr>
            <a:srgbClr val="FBAE40"/>
          </p15:clr>
        </p15:guide>
        <p15:guide id="5" pos="4218">
          <p15:clr>
            <a:srgbClr val="FBAE40"/>
          </p15:clr>
        </p15:guide>
        <p15:guide id="6" pos="5375">
          <p15:clr>
            <a:srgbClr val="FBAE40"/>
          </p15:clr>
        </p15:guide>
        <p15:guide id="7" orient="horz" pos="1076">
          <p15:clr>
            <a:srgbClr val="FBAE40"/>
          </p15:clr>
        </p15:guide>
        <p15:guide id="8" orient="horz" pos="463">
          <p15:clr>
            <a:srgbClr val="FBAE40"/>
          </p15:clr>
        </p15:guide>
        <p15:guide id="9" orient="horz" pos="1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00308-609F-43F8-A26B-1C8A6934DB39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981075" y="394191"/>
            <a:ext cx="6967124" cy="28089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Folientitel – Inhalte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3E4034-6935-4B71-9A67-0E435E534DE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38300" y="4800947"/>
            <a:ext cx="5867401" cy="216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31.05.2022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D50658-ABE2-461D-84EF-37BA96365E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7C8C99-637D-4DB8-AFCA-B794D0BC8E98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472" y="351328"/>
            <a:ext cx="366620" cy="36662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563F411-74E6-48A4-8D7D-1C62E2FF222A}"/>
              </a:ext>
            </a:extLst>
          </p:cNvPr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981076" y="1162051"/>
            <a:ext cx="6966347" cy="3259931"/>
          </a:xfrm>
        </p:spPr>
        <p:txBody>
          <a:bodyPr numCol="2" spcCol="540000"/>
          <a:lstStyle>
            <a:lvl1pPr marL="202500" indent="-202500">
              <a:buClr>
                <a:schemeClr val="accent2"/>
              </a:buClr>
              <a:buFont typeface="Wingdings" panose="05000000000000000000" pitchFamily="2" charset="2"/>
              <a:buChar char="§"/>
              <a:defRPr lang="de-AT" dirty="0"/>
            </a:lvl1pPr>
            <a:lvl2pPr marL="400050" indent="-203597">
              <a:buClr>
                <a:schemeClr val="accent2"/>
              </a:buClr>
              <a:buFont typeface="Wingdings" panose="05000000000000000000" pitchFamily="2" charset="2"/>
              <a:buChar char="§"/>
              <a:defRPr lang="de-AT" dirty="0"/>
            </a:lvl2pPr>
            <a:lvl3pPr marL="603647" indent="-200025">
              <a:buClr>
                <a:schemeClr val="accent2"/>
              </a:buClr>
              <a:buFont typeface="Wingdings" panose="05000000000000000000" pitchFamily="2" charset="2"/>
              <a:buChar char="§"/>
              <a:defRPr lang="de-AT" dirty="0"/>
            </a:lvl3pPr>
            <a:lvl4pPr>
              <a:buClr>
                <a:schemeClr val="accent1"/>
              </a:buClr>
              <a:defRPr lang="de-AT" dirty="0"/>
            </a:lvl4pPr>
            <a:lvl5pPr>
              <a:buClr>
                <a:schemeClr val="accent1"/>
              </a:buClr>
              <a:defRPr lang="de-AT" dirty="0"/>
            </a:lvl5pPr>
          </a:lstStyle>
          <a:p>
            <a:pPr lvl="0"/>
            <a:r>
              <a:rPr lang="de-AT" dirty="0"/>
              <a:t>Inhalte (Texte min. 18pt)</a:t>
            </a:r>
          </a:p>
          <a:p>
            <a:pPr lvl="2"/>
            <a:r>
              <a:rPr lang="de-AT" dirty="0"/>
              <a:t>Zweite Ebene</a:t>
            </a:r>
          </a:p>
          <a:p>
            <a:pPr lvl="3"/>
            <a:r>
              <a:rPr lang="de-AT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30773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00308-609F-43F8-A26B-1C8A6934DB39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981075" y="394191"/>
            <a:ext cx="6967124" cy="28089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Folientitel – Inhalte mit Graphik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3E4034-6935-4B71-9A67-0E435E534DE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38300" y="4800947"/>
            <a:ext cx="5867401" cy="216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31.05.2022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D50658-ABE2-461D-84EF-37BA96365E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7C8C99-637D-4DB8-AFCA-B794D0BC8E98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472" y="351328"/>
            <a:ext cx="366620" cy="36662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82014A1-5E7D-4669-87AC-4D29A29C0BBA}"/>
              </a:ext>
            </a:extLst>
          </p:cNvPr>
          <p:cNvSpPr txBox="1"/>
          <p:nvPr userDrawn="1"/>
        </p:nvSpPr>
        <p:spPr>
          <a:xfrm>
            <a:off x="981075" y="1326357"/>
            <a:ext cx="35909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AT" sz="1350" dirty="0"/>
              <a:t>Inhalte (Texte min. 18pt)</a:t>
            </a:r>
          </a:p>
          <a:p>
            <a:pPr marL="214313" indent="-214313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35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2EEC6CB-528D-488B-BB63-9DBCB50EF3C8}"/>
              </a:ext>
            </a:extLst>
          </p:cNvPr>
          <p:cNvSpPr/>
          <p:nvPr userDrawn="1"/>
        </p:nvSpPr>
        <p:spPr>
          <a:xfrm>
            <a:off x="4814888" y="1326356"/>
            <a:ext cx="3969543" cy="2967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10BD11CC-F941-4307-AF28-CDDF7F48EE0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4814888" y="4293394"/>
            <a:ext cx="3969544" cy="128588"/>
          </a:xfrm>
        </p:spPr>
        <p:txBody>
          <a:bodyPr anchor="b"/>
          <a:lstStyle>
            <a:lvl1pPr marL="0" indent="0">
              <a:buNone/>
              <a:defRPr sz="600" cap="all" baseline="0">
                <a:solidFill>
                  <a:schemeClr val="accent5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</p:spTree>
    <p:extLst>
      <p:ext uri="{BB962C8B-B14F-4D97-AF65-F5344CB8AC3E}">
        <p14:creationId xmlns:p14="http://schemas.microsoft.com/office/powerpoint/2010/main" val="20640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4D11-2C37-4D8A-A48C-F4C7EFCB59EE}" type="datetimeFigureOut">
              <a:rPr lang="de-AT" smtClean="0"/>
              <a:t>23.11.2022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2694-A4EA-4FBE-832B-A194CBB3AC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305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4D11-2C37-4D8A-A48C-F4C7EFCB59EE}" type="datetimeFigureOut">
              <a:rPr lang="de-AT" smtClean="0"/>
              <a:t>23.11.2022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2694-A4EA-4FBE-832B-A194CBB3AC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276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4D11-2C37-4D8A-A48C-F4C7EFCB59EE}" type="datetimeFigureOut">
              <a:rPr lang="de-AT" smtClean="0"/>
              <a:t>23.11.2022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2694-A4EA-4FBE-832B-A194CBB3AC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10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4D11-2C37-4D8A-A48C-F4C7EFCB59EE}" type="datetimeFigureOut">
              <a:rPr lang="de-AT" smtClean="0"/>
              <a:t>23.11.2022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2694-A4EA-4FBE-832B-A194CBB3AC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127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F70B1D4-44ED-4173-8243-2625C63C715A}"/>
              </a:ext>
            </a:extLst>
          </p:cNvPr>
          <p:cNvSpPr txBox="1">
            <a:spLocks/>
          </p:cNvSpPr>
          <p:nvPr userDrawn="1"/>
        </p:nvSpPr>
        <p:spPr>
          <a:xfrm>
            <a:off x="1638300" y="4797837"/>
            <a:ext cx="5867401" cy="216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Titel der LVA/Veranstaltung &amp; 260.XXX | Datum </a:t>
            </a: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EEE1EB9-F30E-41CC-A5EA-1BB4036EAE50}"/>
              </a:ext>
            </a:extLst>
          </p:cNvPr>
          <p:cNvSpPr>
            <a:spLocks noGrp="1"/>
          </p:cNvSpPr>
          <p:nvPr userDrawn="1">
            <p:ph type="title"/>
            <p:custDataLst>
              <p:tags r:id="rId7"/>
            </p:custDataLst>
          </p:nvPr>
        </p:nvSpPr>
        <p:spPr bwMode="gray">
          <a:xfrm>
            <a:off x="980302" y="1162050"/>
            <a:ext cx="7804130" cy="6215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AT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201E79-C3C6-4E96-894F-E05A4B90D1FF}"/>
              </a:ext>
            </a:extLst>
          </p:cNvPr>
          <p:cNvSpPr>
            <a:spLocks noGrp="1"/>
          </p:cNvSpPr>
          <p:nvPr userDrawn="1">
            <p:ph type="body" idx="1"/>
            <p:custDataLst>
              <p:tags r:id="rId8"/>
            </p:custDataLst>
          </p:nvPr>
        </p:nvSpPr>
        <p:spPr bwMode="gray">
          <a:xfrm>
            <a:off x="981075" y="1971676"/>
            <a:ext cx="7803356" cy="2314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HIER den Titel der LVA (unten) + Datum einstellen</a:t>
            </a:r>
          </a:p>
          <a:p>
            <a:pPr lvl="2"/>
            <a:r>
              <a:rPr lang="de-AT" dirty="0"/>
              <a:t>Zweite Ebene</a:t>
            </a:r>
          </a:p>
          <a:p>
            <a:pPr lvl="3"/>
            <a:r>
              <a:rPr lang="de-AT" dirty="0"/>
              <a:t>Dritte Ebene</a:t>
            </a:r>
          </a:p>
          <a:p>
            <a:pPr lvl="4"/>
            <a:r>
              <a:rPr lang="de-AT" dirty="0"/>
              <a:t>Vierte Ebene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AB4FDE39-4A0A-4D44-BA64-FAA4243A1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4676775"/>
            <a:ext cx="9144000" cy="466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AT" sz="135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7DA86F-8392-48F1-84B2-3D91C8489FAC}"/>
              </a:ext>
            </a:extLst>
          </p:cNvPr>
          <p:cNvSpPr>
            <a:spLocks noGrp="1"/>
          </p:cNvSpPr>
          <p:nvPr userDrawn="1">
            <p:ph type="sldNum" sz="quarter" idx="4"/>
            <p:custDataLst>
              <p:tags r:id="rId10"/>
            </p:custDataLst>
          </p:nvPr>
        </p:nvSpPr>
        <p:spPr bwMode="white">
          <a:xfrm>
            <a:off x="8164116" y="4789326"/>
            <a:ext cx="62031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BCE4AD8-4F1B-4817-9CF3-C4D94CB44A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853" y="4715399"/>
            <a:ext cx="1350616" cy="371475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5D2B512E-39DD-43EC-9379-2AC08BBFA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8300" y="4800947"/>
            <a:ext cx="5867401" cy="216000"/>
          </a:xfrm>
          <a:prstGeom prst="rect">
            <a:avLst/>
          </a:prstGeom>
        </p:spPr>
        <p:txBody>
          <a:bodyPr/>
          <a:lstStyle>
            <a:lvl1pPr algn="ctr">
              <a:defRPr lang="de-DE" sz="7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31.05.2022</a:t>
            </a:r>
          </a:p>
        </p:txBody>
      </p:sp>
    </p:spTree>
    <p:extLst>
      <p:ext uri="{BB962C8B-B14F-4D97-AF65-F5344CB8AC3E}">
        <p14:creationId xmlns:p14="http://schemas.microsoft.com/office/powerpoint/2010/main" val="255219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02500" indent="-202500" algn="l" defTabSz="685800" rtl="0" eaLnBrk="1" latinLnBrk="0" hangingPunct="1">
        <a:lnSpc>
          <a:spcPct val="90000"/>
        </a:lnSpc>
        <a:spcBef>
          <a:spcPts val="450"/>
        </a:spcBef>
        <a:buClr>
          <a:schemeClr val="accent2"/>
        </a:buClr>
        <a:buSzPct val="90000"/>
        <a:buFont typeface="Arial" panose="020B0604020202020204" pitchFamily="34" charset="0"/>
        <a:buChar char="■"/>
        <a:defRPr sz="16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203597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603647" indent="-200025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08435" indent="-200025" algn="l" defTabSz="685800" rtl="0" eaLnBrk="1" latinLnBrk="0" hangingPunct="1">
        <a:lnSpc>
          <a:spcPct val="90000"/>
        </a:lnSpc>
        <a:spcBef>
          <a:spcPts val="375"/>
        </a:spcBef>
        <a:buClr>
          <a:schemeClr val="accent5"/>
        </a:buClr>
        <a:buSzPct val="6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12031" indent="-200025" algn="l" defTabSz="685800" rtl="0" eaLnBrk="1" latinLnBrk="0" hangingPunct="1">
        <a:lnSpc>
          <a:spcPct val="90000"/>
        </a:lnSpc>
        <a:spcBef>
          <a:spcPts val="375"/>
        </a:spcBef>
        <a:buClr>
          <a:schemeClr val="accent5"/>
        </a:buClr>
        <a:buSzPct val="60000"/>
        <a:buFont typeface="Arial" panose="020B0604020202020204" pitchFamily="34" charset="0"/>
        <a:buChar char="▫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3" pos="3840">
          <p15:clr>
            <a:srgbClr val="F26B43"/>
          </p15:clr>
        </p15:guide>
        <p15:guide id="4" pos="7378">
          <p15:clr>
            <a:srgbClr val="F26B43"/>
          </p15:clr>
        </p15:guide>
        <p15:guide id="5" pos="291">
          <p15:clr>
            <a:srgbClr val="F26B43"/>
          </p15:clr>
        </p15:guide>
        <p15:guide id="6" orient="horz" pos="976">
          <p15:clr>
            <a:srgbClr val="F26B43"/>
          </p15:clr>
        </p15:guide>
        <p15:guide id="7" orient="horz" pos="3198">
          <p15:clr>
            <a:srgbClr val="F26B43"/>
          </p15:clr>
        </p15:guide>
        <p15:guide id="8" orient="horz" pos="3451">
          <p15:clr>
            <a:srgbClr val="F26B43"/>
          </p15:clr>
        </p15:guide>
        <p15:guide id="9" orient="horz" pos="3714">
          <p15:clr>
            <a:srgbClr val="F26B43"/>
          </p15:clr>
        </p15:guide>
        <p15:guide id="10" pos="4044">
          <p15:clr>
            <a:srgbClr val="F26B43"/>
          </p15:clr>
        </p15:guide>
        <p15:guide id="11" pos="3636">
          <p15:clr>
            <a:srgbClr val="F26B43"/>
          </p15:clr>
        </p15:guide>
        <p15:guide id="12" orient="horz" pos="1114">
          <p15:clr>
            <a:srgbClr val="F26B43"/>
          </p15:clr>
        </p15:guide>
        <p15:guide id="13" orient="horz" pos="1498">
          <p15:clr>
            <a:srgbClr val="F26B43"/>
          </p15:clr>
        </p15:guide>
        <p15:guide id="14" orient="horz" pos="294">
          <p15:clr>
            <a:srgbClr val="F26B43"/>
          </p15:clr>
        </p15:guide>
        <p15:guide id="15" orient="horz" pos="531">
          <p15:clr>
            <a:srgbClr val="F26B43"/>
          </p15:clr>
        </p15:guide>
        <p15:guide id="16" orient="horz" pos="762">
          <p15:clr>
            <a:srgbClr val="F26B43"/>
          </p15:clr>
        </p15:guide>
        <p15:guide id="17" orient="horz" pos="1651">
          <p15:clr>
            <a:srgbClr val="F26B43"/>
          </p15:clr>
        </p15:guide>
        <p15:guide id="18" pos="824">
          <p15:clr>
            <a:srgbClr val="F26B43"/>
          </p15:clr>
        </p15:guide>
        <p15:guide id="19" pos="6675">
          <p15:clr>
            <a:srgbClr val="F26B43"/>
          </p15:clr>
        </p15:guide>
        <p15:guide id="20" orient="horz" pos="3606">
          <p15:clr>
            <a:srgbClr val="F26B43"/>
          </p15:clr>
        </p15:guide>
        <p15:guide id="21" pos="685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E4D11-2C37-4D8A-A48C-F4C7EFCB59EE}" type="datetimeFigureOut">
              <a:rPr lang="de-AT" smtClean="0"/>
              <a:t>23.11.2022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32694-A4EA-4FBE-832B-A194CBB3AC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645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20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874691" y="4954044"/>
            <a:ext cx="256784" cy="1384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FE14685-CFF9-4592-8F7B-3EF0958E52A4}" type="slidenum">
              <a:rPr lang="de-DE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pPr algn="ctr"/>
              <a:t>‹Nr.›</a:t>
            </a:fld>
            <a:endParaRPr lang="de-DE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5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t="10218" r="29190" b="12561"/>
          <a:stretch/>
        </p:blipFill>
        <p:spPr>
          <a:xfrm>
            <a:off x="1923222" y="0"/>
            <a:ext cx="7220779" cy="514260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8741" b="290"/>
          <a:stretch/>
        </p:blipFill>
        <p:spPr>
          <a:xfrm>
            <a:off x="1" y="0"/>
            <a:ext cx="377687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782" y="-866774"/>
            <a:ext cx="6858000" cy="1790700"/>
          </a:xfrm>
        </p:spPr>
        <p:txBody>
          <a:bodyPr>
            <a:normAutofit/>
          </a:bodyPr>
          <a:lstStyle/>
          <a:p>
            <a:r>
              <a:rPr lang="de-AT" sz="3300" b="1" dirty="0">
                <a:solidFill>
                  <a:schemeClr val="bg1"/>
                </a:solidFill>
              </a:rPr>
              <a:t>Zero Carbon Mobility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9" b="13304"/>
          <a:stretch/>
        </p:blipFill>
        <p:spPr>
          <a:xfrm>
            <a:off x="652220" y="29823"/>
            <a:ext cx="855082" cy="50725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1" y="4562477"/>
            <a:ext cx="1309502" cy="46869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r="24" b="16761"/>
          <a:stretch/>
        </p:blipFill>
        <p:spPr>
          <a:xfrm>
            <a:off x="600696" y="655978"/>
            <a:ext cx="1025044" cy="532387"/>
          </a:xfrm>
          <a:prstGeom prst="rect">
            <a:avLst/>
          </a:prstGeom>
        </p:spPr>
      </p:pic>
      <p:pic>
        <p:nvPicPr>
          <p:cNvPr id="19" name="Picture 6" descr="https://carsharing.at/wp-content/uploads/2019/10/logo_family_of_power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6" b="30564"/>
          <a:stretch/>
        </p:blipFill>
        <p:spPr bwMode="auto">
          <a:xfrm>
            <a:off x="600695" y="2021771"/>
            <a:ext cx="1026737" cy="413156"/>
          </a:xfrm>
          <a:prstGeom prst="rect">
            <a:avLst/>
          </a:prstGeom>
          <a:noFill/>
        </p:spPr>
      </p:pic>
      <p:sp>
        <p:nvSpPr>
          <p:cNvPr id="20" name="Rechteck 19"/>
          <p:cNvSpPr/>
          <p:nvPr/>
        </p:nvSpPr>
        <p:spPr>
          <a:xfrm>
            <a:off x="431022" y="1426173"/>
            <a:ext cx="2984398" cy="38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de-AT" sz="1200" b="1" i="1" dirty="0">
                <a:solidFill>
                  <a:srgbClr val="585858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StadtLandBerg</a:t>
            </a:r>
          </a:p>
          <a:p>
            <a:pPr defTabSz="685800"/>
            <a:r>
              <a:rPr lang="de-AT" sz="675" b="1" i="1" dirty="0">
                <a:solidFill>
                  <a:srgbClr val="585858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de-AT" sz="675" b="1" i="1" baseline="30000" dirty="0">
                <a:solidFill>
                  <a:srgbClr val="585858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de-AT" sz="675" b="1" i="1" dirty="0">
                <a:solidFill>
                  <a:srgbClr val="585858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Rosemarie Fuchshofer</a:t>
            </a:r>
            <a:endParaRPr lang="de-AT" sz="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2" y="3051476"/>
            <a:ext cx="1488130" cy="10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0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t="10218" r="29190" b="12561"/>
          <a:stretch/>
        </p:blipFill>
        <p:spPr>
          <a:xfrm>
            <a:off x="1923222" y="0"/>
            <a:ext cx="7220779" cy="514260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8741" b="290"/>
          <a:stretch/>
        </p:blipFill>
        <p:spPr>
          <a:xfrm>
            <a:off x="1" y="0"/>
            <a:ext cx="377687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416" y="-886782"/>
            <a:ext cx="6858000" cy="1790700"/>
          </a:xfrm>
        </p:spPr>
        <p:txBody>
          <a:bodyPr>
            <a:normAutofit/>
          </a:bodyPr>
          <a:lstStyle/>
          <a:p>
            <a:r>
              <a:rPr lang="de-AT" sz="3300" b="1" dirty="0">
                <a:solidFill>
                  <a:schemeClr val="bg1"/>
                </a:solidFill>
              </a:rPr>
              <a:t>Vielen Dank!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9" b="13304"/>
          <a:stretch/>
        </p:blipFill>
        <p:spPr>
          <a:xfrm>
            <a:off x="652220" y="29823"/>
            <a:ext cx="855082" cy="50725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1" y="4562477"/>
            <a:ext cx="1309502" cy="46869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r="24" b="16761"/>
          <a:stretch/>
        </p:blipFill>
        <p:spPr>
          <a:xfrm>
            <a:off x="600696" y="655978"/>
            <a:ext cx="1025044" cy="532387"/>
          </a:xfrm>
          <a:prstGeom prst="rect">
            <a:avLst/>
          </a:prstGeom>
        </p:spPr>
      </p:pic>
      <p:pic>
        <p:nvPicPr>
          <p:cNvPr id="19" name="Picture 6" descr="https://carsharing.at/wp-content/uploads/2019/10/logo_family_of_power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6" b="30564"/>
          <a:stretch/>
        </p:blipFill>
        <p:spPr bwMode="auto">
          <a:xfrm>
            <a:off x="600695" y="2021771"/>
            <a:ext cx="1026737" cy="413156"/>
          </a:xfrm>
          <a:prstGeom prst="rect">
            <a:avLst/>
          </a:prstGeom>
          <a:noFill/>
        </p:spPr>
      </p:pic>
      <p:sp>
        <p:nvSpPr>
          <p:cNvPr id="20" name="Rechteck 19"/>
          <p:cNvSpPr/>
          <p:nvPr/>
        </p:nvSpPr>
        <p:spPr>
          <a:xfrm>
            <a:off x="431022" y="1426173"/>
            <a:ext cx="2984398" cy="38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de-AT" sz="1200" b="1" i="1" dirty="0">
                <a:solidFill>
                  <a:srgbClr val="585858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StadtLandBerg</a:t>
            </a:r>
          </a:p>
          <a:p>
            <a:pPr defTabSz="685800"/>
            <a:r>
              <a:rPr lang="de-AT" sz="675" b="1" i="1" dirty="0">
                <a:solidFill>
                  <a:srgbClr val="585858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de-AT" sz="675" b="1" i="1" baseline="30000" dirty="0">
                <a:solidFill>
                  <a:srgbClr val="585858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de-AT" sz="675" b="1" i="1" dirty="0">
                <a:solidFill>
                  <a:srgbClr val="585858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Rosemarie Fuchshofer</a:t>
            </a:r>
            <a:endParaRPr lang="de-AT" sz="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2" y="3051476"/>
            <a:ext cx="1488130" cy="10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8741" b="290"/>
          <a:stretch/>
        </p:blipFill>
        <p:spPr>
          <a:xfrm>
            <a:off x="1" y="0"/>
            <a:ext cx="377687" cy="51435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94" y="0"/>
            <a:ext cx="2279106" cy="170803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18" y="1864134"/>
            <a:ext cx="2283781" cy="152272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456293" y="730381"/>
            <a:ext cx="7215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de-AT" sz="2400" dirty="0">
                <a:solidFill>
                  <a:prstClr val="black"/>
                </a:solidFill>
                <a:latin typeface="Calibri" panose="020F0502020204030204"/>
              </a:rPr>
              <a:t>Bestandsentwicklung Friedrich-Inhauser-Straße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1125871" y="1409981"/>
            <a:ext cx="7210886" cy="3263504"/>
          </a:xfrm>
        </p:spPr>
        <p:txBody>
          <a:bodyPr>
            <a:normAutofit/>
          </a:bodyPr>
          <a:lstStyle/>
          <a:p>
            <a:r>
              <a:rPr lang="de-AT" sz="1650" dirty="0"/>
              <a:t>75 geförderte Mietwohnungen</a:t>
            </a:r>
          </a:p>
          <a:p>
            <a:r>
              <a:rPr lang="de-AT" sz="1650" dirty="0"/>
              <a:t>Massivbau</a:t>
            </a:r>
          </a:p>
          <a:p>
            <a:r>
              <a:rPr lang="de-AT" sz="1650" dirty="0"/>
              <a:t>Wärmeversorgung: Gas</a:t>
            </a:r>
          </a:p>
          <a:p>
            <a:r>
              <a:rPr lang="de-AT" sz="1650" b="1" u="sng" dirty="0"/>
              <a:t>Stellplatzschlüssel 1,2 (75 STP)</a:t>
            </a:r>
          </a:p>
          <a:p>
            <a:endParaRPr lang="de-AT" sz="1650" dirty="0"/>
          </a:p>
          <a:p>
            <a:r>
              <a:rPr lang="de-AT" sz="1650" dirty="0"/>
              <a:t>99 geförderte Mietwohnungen</a:t>
            </a:r>
          </a:p>
          <a:p>
            <a:r>
              <a:rPr lang="de-AT" sz="1650" dirty="0"/>
              <a:t>Massivbau + ökologische Wärmedämmung + Holzleichtbau</a:t>
            </a:r>
          </a:p>
          <a:p>
            <a:r>
              <a:rPr lang="de-AT" sz="1650" dirty="0"/>
              <a:t>Wärmeversorgung: WRG aus Abwasser/-wärme + Pellets + PV</a:t>
            </a:r>
          </a:p>
          <a:p>
            <a:r>
              <a:rPr lang="de-AT" sz="1650" b="1" u="sng" dirty="0"/>
              <a:t>Stellplatzschlüssel 0,8 (80 STP) + Mobilitätskonzept</a:t>
            </a:r>
          </a:p>
          <a:p>
            <a:endParaRPr lang="de-AT" sz="1650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18" name="Ellipse 17"/>
          <p:cNvSpPr/>
          <p:nvPr/>
        </p:nvSpPr>
        <p:spPr>
          <a:xfrm rot="900000">
            <a:off x="4113000" y="1736154"/>
            <a:ext cx="3001144" cy="1284201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AT" sz="1500" b="1" dirty="0">
                <a:solidFill>
                  <a:prstClr val="white"/>
                </a:solidFill>
                <a:latin typeface="Calibri" panose="020F0502020204030204"/>
              </a:rPr>
              <a:t>Weiterbauen im Bestand</a:t>
            </a:r>
          </a:p>
          <a:p>
            <a:pPr algn="ctr" defTabSz="685800"/>
            <a:r>
              <a:rPr lang="de-AT" sz="1500" b="1" dirty="0">
                <a:solidFill>
                  <a:prstClr val="white"/>
                </a:solidFill>
                <a:latin typeface="Calibri" panose="020F0502020204030204"/>
              </a:rPr>
              <a:t>Leistbares Wohnen</a:t>
            </a:r>
          </a:p>
          <a:p>
            <a:pPr algn="ctr" defTabSz="685800"/>
            <a:r>
              <a:rPr lang="de-AT" sz="1500" b="1" u="sng" dirty="0">
                <a:solidFill>
                  <a:prstClr val="white"/>
                </a:solidFill>
                <a:latin typeface="Calibri" panose="020F0502020204030204"/>
              </a:rPr>
              <a:t>Innovative Mobilität</a:t>
            </a:r>
          </a:p>
          <a:p>
            <a:pPr algn="ctr" defTabSz="685800"/>
            <a:r>
              <a:rPr lang="de-AT" sz="1500" b="1" dirty="0">
                <a:solidFill>
                  <a:prstClr val="white"/>
                </a:solidFill>
                <a:latin typeface="Calibri" panose="020F0502020204030204"/>
              </a:rPr>
              <a:t>Klimaschutz</a:t>
            </a:r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 rot="16200000">
            <a:off x="-518984" y="2236666"/>
            <a:ext cx="2697980" cy="5917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de-AT" sz="1800" dirty="0">
                <a:solidFill>
                  <a:prstClr val="black"/>
                </a:solidFill>
                <a:latin typeface="Calibri" panose="020F0502020204030204"/>
              </a:rPr>
              <a:t>2021		1983</a:t>
            </a: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82" y="4252589"/>
            <a:ext cx="1139266" cy="84179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94" y="3572764"/>
            <a:ext cx="2279106" cy="157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4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8741" b="290"/>
          <a:stretch/>
        </p:blipFill>
        <p:spPr>
          <a:xfrm>
            <a:off x="1" y="0"/>
            <a:ext cx="377687" cy="51435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8353265" y="4850595"/>
            <a:ext cx="7777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de-AT" sz="1050" dirty="0">
                <a:solidFill>
                  <a:prstClr val="black"/>
                </a:solidFill>
                <a:latin typeface="Calibri" panose="020F0502020204030204"/>
              </a:rPr>
              <a:t>Quelle: SIR</a:t>
            </a:r>
          </a:p>
        </p:txBody>
      </p:sp>
      <p:graphicFrame>
        <p:nvGraphicFramePr>
          <p:cNvPr id="14" name="Inhaltsplatzhalter 5"/>
          <p:cNvGraphicFramePr>
            <a:graphicFrameLocks noGrp="1" noChangeAspect="1"/>
          </p:cNvGraphicFramePr>
          <p:nvPr>
            <p:ph idx="1"/>
          </p:nvPr>
        </p:nvGraphicFramePr>
        <p:xfrm>
          <a:off x="485672" y="1235276"/>
          <a:ext cx="8386700" cy="3483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hteck 7"/>
          <p:cNvSpPr/>
          <p:nvPr/>
        </p:nvSpPr>
        <p:spPr>
          <a:xfrm>
            <a:off x="485673" y="723312"/>
            <a:ext cx="7215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de-AT" sz="2400" dirty="0">
                <a:solidFill>
                  <a:prstClr val="black"/>
                </a:solidFill>
                <a:latin typeface="Calibri" panose="020F0502020204030204"/>
              </a:rPr>
              <a:t>Bestandsentwicklung Friedrich-Inhauser-Straße</a:t>
            </a:r>
          </a:p>
        </p:txBody>
      </p:sp>
      <p:sp>
        <p:nvSpPr>
          <p:cNvPr id="2" name="Ellipse 1"/>
          <p:cNvSpPr/>
          <p:nvPr/>
        </p:nvSpPr>
        <p:spPr>
          <a:xfrm>
            <a:off x="2767477" y="2925271"/>
            <a:ext cx="1966364" cy="10074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AT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199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8741" b="290"/>
          <a:stretch/>
        </p:blipFill>
        <p:spPr>
          <a:xfrm>
            <a:off x="1" y="0"/>
            <a:ext cx="377687" cy="514350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548098" y="270654"/>
            <a:ext cx="4468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de-AT" sz="2400" dirty="0">
                <a:solidFill>
                  <a:prstClr val="black"/>
                </a:solidFill>
                <a:latin typeface="Calibri" panose="020F0502020204030204"/>
              </a:rPr>
              <a:t>Innovatives Mobilitätskonzept</a:t>
            </a:r>
          </a:p>
        </p:txBody>
      </p:sp>
      <p:sp>
        <p:nvSpPr>
          <p:cNvPr id="6" name="Rechteck 5"/>
          <p:cNvSpPr/>
          <p:nvPr/>
        </p:nvSpPr>
        <p:spPr>
          <a:xfrm>
            <a:off x="644571" y="1144450"/>
            <a:ext cx="5013785" cy="3439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Stellplätze </a:t>
            </a: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rechtlich entkoppelt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 von Wohnungen: Vorrecht für Rückkehrer:innen, Erstautos</a:t>
            </a:r>
          </a:p>
          <a:p>
            <a:pPr marL="214313" indent="-214313" defTabSz="6858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Stellplatzschlüssel 0,8 statt 1,2: Nachverdichtung </a:t>
            </a: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ohne Ausbau der Auto-Tiefgarage</a:t>
            </a:r>
          </a:p>
          <a:p>
            <a:pPr marL="214313" indent="-214313" defTabSz="6858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Hochwertige TG für Fahrräder: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 Ausbau möglich durch Bundesförderung, nicht über Wohnbauförderung</a:t>
            </a:r>
          </a:p>
          <a:p>
            <a:pPr marL="214313" indent="-214313" defTabSz="6858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Insgesamt </a:t>
            </a: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3 Fahrradabstellplätze pro Wohnung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: mehr als Minimalanforderung der Wohnbauförderung</a:t>
            </a:r>
          </a:p>
          <a:p>
            <a:pPr marL="214313" indent="-214313" defTabSz="6858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Mobilitätspunkt: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 E-Carsharing, E-Bikes, E-Scooter, Lastenrad, Trolleyboy, Equipment, etc.</a:t>
            </a:r>
          </a:p>
          <a:p>
            <a:pPr marL="214313" indent="-214313" defTabSz="6858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Prüfung der </a:t>
            </a: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Ausweitung der städtischen Parkraumbewirtschaftung 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im Salzburger Stadtteil Aigen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94" y="1"/>
            <a:ext cx="2777706" cy="20832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78"/>
          <a:stretch/>
        </p:blipFill>
        <p:spPr>
          <a:xfrm>
            <a:off x="6366294" y="1796926"/>
            <a:ext cx="2777705" cy="174206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7" r="6676"/>
          <a:stretch/>
        </p:blipFill>
        <p:spPr>
          <a:xfrm>
            <a:off x="6366294" y="3410507"/>
            <a:ext cx="2777705" cy="173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0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8741" b="290"/>
          <a:stretch/>
        </p:blipFill>
        <p:spPr>
          <a:xfrm>
            <a:off x="1" y="0"/>
            <a:ext cx="377687" cy="51435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80393" y="258792"/>
            <a:ext cx="3493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de-AT" sz="2100" dirty="0">
                <a:solidFill>
                  <a:prstClr val="black"/>
                </a:solidFill>
                <a:latin typeface="Calibri" panose="020F0502020204030204"/>
              </a:rPr>
              <a:t>Projekt Zero Carbon Mobility (ZeCaMo)</a:t>
            </a:r>
          </a:p>
        </p:txBody>
      </p:sp>
      <p:pic>
        <p:nvPicPr>
          <p:cNvPr id="8" name="Inhaltsplatzhalt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4" y="1913151"/>
            <a:ext cx="5604746" cy="3152670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08" y="3837"/>
            <a:ext cx="4936092" cy="334105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80394" y="1888105"/>
            <a:ext cx="337624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de-AT" sz="900" b="1" dirty="0">
                <a:solidFill>
                  <a:prstClr val="black"/>
                </a:solidFill>
                <a:latin typeface="Calibri" panose="020F0502020204030204"/>
              </a:rPr>
              <a:t>Expert:innen-Seminar zum Thema „Mobilität im Wohnbau“ (2022</a:t>
            </a:r>
            <a:r>
              <a:rPr lang="de-AT" sz="105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11" name="Rechteck 10"/>
          <p:cNvSpPr/>
          <p:nvPr/>
        </p:nvSpPr>
        <p:spPr>
          <a:xfrm>
            <a:off x="6424523" y="3538693"/>
            <a:ext cx="25426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buFont typeface="Wingdings" panose="05000000000000000000" pitchFamily="2" charset="2"/>
              <a:buChar char="ü"/>
            </a:pPr>
            <a:r>
              <a:rPr lang="de-AT" sz="2100" dirty="0">
                <a:solidFill>
                  <a:prstClr val="black"/>
                </a:solidFill>
                <a:latin typeface="Calibri" panose="020F0502020204030204"/>
              </a:rPr>
              <a:t>Umsetzung</a:t>
            </a:r>
          </a:p>
          <a:p>
            <a:pPr marL="342900" indent="-342900" defTabSz="685800">
              <a:buFont typeface="Wingdings" panose="05000000000000000000" pitchFamily="2" charset="2"/>
              <a:buChar char="ü"/>
            </a:pPr>
            <a:r>
              <a:rPr lang="de-AT" sz="2100" dirty="0">
                <a:solidFill>
                  <a:prstClr val="black"/>
                </a:solidFill>
                <a:latin typeface="Calibri" panose="020F0502020204030204"/>
              </a:rPr>
              <a:t>Akzeptanz  </a:t>
            </a:r>
          </a:p>
          <a:p>
            <a:pPr marL="342900" indent="-342900" defTabSz="685800">
              <a:buFont typeface="Wingdings" panose="05000000000000000000" pitchFamily="2" charset="2"/>
              <a:buChar char="ü"/>
            </a:pPr>
            <a:r>
              <a:rPr lang="de-AT" sz="2100" dirty="0">
                <a:solidFill>
                  <a:prstClr val="black"/>
                </a:solidFill>
                <a:latin typeface="Calibri" panose="020F0502020204030204"/>
              </a:rPr>
              <a:t>Alltagstauglichkeit</a:t>
            </a:r>
          </a:p>
          <a:p>
            <a:pPr marL="342900" indent="-342900" defTabSz="685800">
              <a:buFont typeface="Wingdings" panose="05000000000000000000" pitchFamily="2" charset="2"/>
              <a:buChar char="ü"/>
            </a:pPr>
            <a:r>
              <a:rPr lang="de-AT" sz="2100" dirty="0" err="1">
                <a:solidFill>
                  <a:prstClr val="black"/>
                </a:solidFill>
                <a:latin typeface="Calibri" panose="020F0502020204030204"/>
              </a:rPr>
              <a:t>Upscaling</a:t>
            </a:r>
            <a:endParaRPr lang="de-AT" sz="21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0500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8741" b="290"/>
          <a:stretch/>
        </p:blipFill>
        <p:spPr>
          <a:xfrm>
            <a:off x="1" y="0"/>
            <a:ext cx="377687" cy="51435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75838" y="216717"/>
            <a:ext cx="7215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de-AT" sz="2400" dirty="0">
                <a:solidFill>
                  <a:prstClr val="black"/>
                </a:solidFill>
                <a:latin typeface="Calibri" panose="020F0502020204030204"/>
              </a:rPr>
              <a:t>Sozialer Wohnbau &amp; Mobilitätsbedürfnisse</a:t>
            </a:r>
          </a:p>
        </p:txBody>
      </p:sp>
      <p:sp>
        <p:nvSpPr>
          <p:cNvPr id="9" name="Rechteck 8"/>
          <p:cNvSpPr/>
          <p:nvPr/>
        </p:nvSpPr>
        <p:spPr>
          <a:xfrm>
            <a:off x="475837" y="745875"/>
            <a:ext cx="8481551" cy="4596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de-AT" sz="1500" b="1" u="sng" dirty="0" err="1">
                <a:solidFill>
                  <a:prstClr val="black"/>
                </a:solidFill>
                <a:latin typeface="Calibri" panose="020F0502020204030204"/>
              </a:rPr>
              <a:t>Bewohner:innenrealität</a:t>
            </a:r>
            <a:r>
              <a:rPr lang="de-AT" sz="1500" b="1" u="sng" dirty="0">
                <a:solidFill>
                  <a:prstClr val="black"/>
                </a:solidFill>
                <a:latin typeface="Calibri" panose="020F0502020204030204"/>
              </a:rPr>
              <a:t> &amp; Zielgruppe</a:t>
            </a:r>
          </a:p>
          <a:p>
            <a:pPr marL="942975" lvl="2" indent="-257175" defTabSz="6858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Die </a:t>
            </a: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Bewohner:innen-Alltags-Realität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 und das Nutzungsverhalten von </a:t>
            </a:r>
            <a:r>
              <a:rPr lang="de-AT" sz="1500" dirty="0" err="1">
                <a:solidFill>
                  <a:prstClr val="black"/>
                </a:solidFill>
                <a:latin typeface="Calibri" panose="020F0502020204030204"/>
              </a:rPr>
              <a:t>Mieter:innen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 im gemeinnützigen sozialen Wohnbau deckt sich vielfach nicht mit dem Anspruch der zukunftsfähigen Alltagsmobilität ohne eigenes Auto. </a:t>
            </a:r>
          </a:p>
          <a:p>
            <a:pPr marL="942975" lvl="2" indent="-257175" defTabSz="6858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Hauptzielgruppen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 stellen soziale </a:t>
            </a:r>
            <a:r>
              <a:rPr lang="de-AT" sz="1500" dirty="0" err="1">
                <a:solidFill>
                  <a:prstClr val="black"/>
                </a:solidFill>
                <a:latin typeface="Calibri" panose="020F0502020204030204"/>
              </a:rPr>
              <a:t>Aufsteiger:innen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; </a:t>
            </a:r>
            <a:r>
              <a:rPr lang="de-AT" sz="1500" dirty="0" err="1">
                <a:solidFill>
                  <a:prstClr val="black"/>
                </a:solidFill>
                <a:latin typeface="Calibri" panose="020F0502020204030204"/>
              </a:rPr>
              <a:t>Migrant:innen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 zweiter und dritter Generation; Familien mit vielen Kindern, Erwerbstätige mit geringem formalem Bildungsgrad und geringer Berufsqualifikation dar.</a:t>
            </a:r>
          </a:p>
          <a:p>
            <a:pPr marL="942975" lvl="2" indent="-257175" defTabSz="6858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de-AT" sz="1500" dirty="0" err="1">
                <a:solidFill>
                  <a:prstClr val="black"/>
                </a:solidFill>
                <a:latin typeface="Calibri" panose="020F0502020204030204"/>
              </a:rPr>
              <a:t>Wohnungswerber:innen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 für geförderte Mietwohnungen weisen in der Mehrheit keine große</a:t>
            </a: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 Affinität zu Mobilitätsalternativen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 auf.</a:t>
            </a:r>
          </a:p>
          <a:p>
            <a:pPr marL="942975" lvl="2" indent="-257175" defTabSz="6858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Die Zielgruppe hat </a:t>
            </a: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wenig Spielräume 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in Arbeitsplatzwahl und Arbeitszeitgestaltung (keine </a:t>
            </a:r>
            <a:r>
              <a:rPr lang="de-AT" sz="1500" dirty="0" err="1">
                <a:solidFill>
                  <a:prstClr val="black"/>
                </a:solidFill>
                <a:latin typeface="Calibri" panose="020F0502020204030204"/>
              </a:rPr>
              <a:t>Home-office-Nutzer:innen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, angeordnete Überstunden) </a:t>
            </a:r>
          </a:p>
          <a:p>
            <a:pPr marL="942975" lvl="2" indent="-257175" defTabSz="6858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Nicht wenige haben </a:t>
            </a: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Firmenfahrzeuge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, leisten Wochenend- und Schichtdienste oder arbeiten zu </a:t>
            </a: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Tagesrandzeiten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, die kaum durch die ÖPNV Fahrpläne abgedeckt werden. </a:t>
            </a:r>
          </a:p>
          <a:p>
            <a:pPr marL="942975" lvl="2" indent="-257175" defTabSz="6858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Eine gewisse Abhängigkeit vom eigenen </a:t>
            </a: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Auto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 scheint individuell gerechtfertigt, der Parkplatz vor dem Haus oder in der Tiefgarage hat </a:t>
            </a: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subjektiv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 eine </a:t>
            </a: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hohe Priorität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defTabSz="685800"/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942975" lvl="2" indent="-257175" defTabSz="6858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de-AT" sz="15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331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8741" b="290"/>
          <a:stretch/>
        </p:blipFill>
        <p:spPr>
          <a:xfrm>
            <a:off x="1" y="0"/>
            <a:ext cx="377687" cy="51435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75838" y="689013"/>
            <a:ext cx="7215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de-AT" sz="2400" dirty="0">
                <a:solidFill>
                  <a:prstClr val="black"/>
                </a:solidFill>
                <a:latin typeface="Calibri" panose="020F0502020204030204"/>
              </a:rPr>
              <a:t>Erste Erfahrungen &amp; Ergebnisse</a:t>
            </a:r>
          </a:p>
        </p:txBody>
      </p:sp>
      <p:sp>
        <p:nvSpPr>
          <p:cNvPr id="9" name="Rechteck 8"/>
          <p:cNvSpPr/>
          <p:nvPr/>
        </p:nvSpPr>
        <p:spPr>
          <a:xfrm>
            <a:off x="475837" y="1395758"/>
            <a:ext cx="8481551" cy="363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de-AT" sz="1500" b="1" u="sng" dirty="0">
                <a:solidFill>
                  <a:prstClr val="black"/>
                </a:solidFill>
                <a:latin typeface="Calibri" panose="020F0502020204030204"/>
              </a:rPr>
              <a:t>Bewusstsein &amp; Akzeptanz herstellen</a:t>
            </a:r>
          </a:p>
          <a:p>
            <a:pPr marL="672704" lvl="2" indent="-401241" defTabSz="685800">
              <a:buFont typeface="Wingdings" panose="05000000000000000000" pitchFamily="2" charset="2"/>
              <a:buChar char="ü"/>
            </a:pP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(Laufende) </a:t>
            </a: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Einwohnbegleitung 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mit Fokus auf </a:t>
            </a: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Mobilität, 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Erstkontakte mit allen Hausparteien, dichtes Kommunikations- und Interaktionsnetz</a:t>
            </a:r>
          </a:p>
          <a:p>
            <a:pPr marL="672704" lvl="2" indent="-401241" defTabSz="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Aktivitäten für die Zielgruppe: </a:t>
            </a: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Mobility-Day, Radl-</a:t>
            </a:r>
            <a:r>
              <a:rPr lang="de-AT" sz="1500" b="1" dirty="0" err="1">
                <a:solidFill>
                  <a:prstClr val="black"/>
                </a:solidFill>
                <a:latin typeface="Calibri" panose="020F0502020204030204"/>
              </a:rPr>
              <a:t>Ralley</a:t>
            </a: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, Radl-</a:t>
            </a:r>
            <a:r>
              <a:rPr lang="de-AT" sz="1500" b="1" dirty="0" err="1">
                <a:solidFill>
                  <a:prstClr val="black"/>
                </a:solidFill>
                <a:latin typeface="Calibri" panose="020F0502020204030204"/>
              </a:rPr>
              <a:t>Checker</a:t>
            </a: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de-AT" sz="1500" b="1" dirty="0" err="1">
                <a:solidFill>
                  <a:prstClr val="black"/>
                </a:solidFill>
                <a:latin typeface="Calibri" panose="020F0502020204030204"/>
              </a:rPr>
              <a:t>Öffi</a:t>
            </a: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-Ausflug …</a:t>
            </a:r>
          </a:p>
          <a:p>
            <a:pPr marL="672704" lvl="2" indent="-401241" defTabSz="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Umgang mit </a:t>
            </a: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„Kinderkrankheiten“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 und</a:t>
            </a: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 Lösung von Problemen 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der neuen Mobilitätsmaßnahmen</a:t>
            </a:r>
          </a:p>
          <a:p>
            <a:pPr marL="1015604" lvl="4" indent="-342900" defTabSz="685800">
              <a:buFont typeface="Courier New" panose="02070309020205020404" pitchFamily="49" charset="0"/>
              <a:buChar char="o"/>
            </a:pP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Klassiker: Türe(n) als Barriere trotz Reduktion bei Fahrradgarage &amp; Mobility Point</a:t>
            </a:r>
          </a:p>
          <a:p>
            <a:pPr marL="1015604" lvl="4" indent="-342900" defTabSz="685800">
              <a:buFont typeface="Courier New" panose="02070309020205020404" pitchFamily="49" charset="0"/>
              <a:buChar char="o"/>
            </a:pP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Kein Empfang für Buchungsplattform im Mobility Point, daher Angebot bis 06/22 „gratis“</a:t>
            </a:r>
          </a:p>
          <a:p>
            <a:pPr marL="1015604" lvl="4" indent="-342900" defTabSz="685800">
              <a:buFont typeface="Courier New" panose="02070309020205020404" pitchFamily="49" charset="0"/>
              <a:buChar char="o"/>
            </a:pP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Durch Gratisnutzung hohe Nachfrage (positiv), aber auch Dauernutzung (negativ)</a:t>
            </a:r>
          </a:p>
          <a:p>
            <a:pPr marL="1015604" lvl="4" indent="-342900" defTabSz="685800">
              <a:buFont typeface="Courier New" panose="02070309020205020404" pitchFamily="49" charset="0"/>
              <a:buChar char="o"/>
            </a:pP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Wie umgehen mit Vandalismus durch Einzelne? Law &amp; Order nicht das Ziel, aber …</a:t>
            </a:r>
          </a:p>
          <a:p>
            <a:pPr marL="1015604" lvl="4" indent="-342900" defTabSz="685800">
              <a:buFont typeface="Courier New" panose="02070309020205020404" pitchFamily="49" charset="0"/>
              <a:buChar char="o"/>
            </a:pP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Derzeit nur E-Carsharing für Externe buchbar, bestehende Hürden für restl. Angebote</a:t>
            </a:r>
          </a:p>
          <a:p>
            <a:pPr marL="672704" lvl="2" indent="-401241" defTabSz="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sz="1500" b="1" dirty="0" err="1">
                <a:solidFill>
                  <a:prstClr val="black"/>
                </a:solidFill>
                <a:latin typeface="Calibri" panose="020F0502020204030204"/>
              </a:rPr>
              <a:t>Expert:innen-Seminar</a:t>
            </a: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 mit Wohnbauträgern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, Verwaltung, Politik für Sensibilisierung</a:t>
            </a:r>
          </a:p>
          <a:p>
            <a:pPr marL="672704" lvl="2" indent="-401241" defTabSz="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Anpassung der </a:t>
            </a: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Rahmenbedingungen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685800" lvl="2" defTabSz="685800">
              <a:lnSpc>
                <a:spcPct val="150000"/>
              </a:lnSpc>
            </a:pPr>
            <a:endParaRPr lang="de-AT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624" y="58228"/>
            <a:ext cx="2017622" cy="151321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70" y="58228"/>
            <a:ext cx="2074361" cy="151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5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8741" b="290"/>
          <a:stretch/>
        </p:blipFill>
        <p:spPr>
          <a:xfrm>
            <a:off x="1" y="0"/>
            <a:ext cx="377687" cy="5143500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496753" y="205002"/>
            <a:ext cx="7215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de-AT" sz="2400" dirty="0">
                <a:solidFill>
                  <a:prstClr val="black"/>
                </a:solidFill>
                <a:latin typeface="Calibri" panose="020F0502020204030204"/>
              </a:rPr>
              <a:t>woran wird im </a:t>
            </a:r>
            <a:r>
              <a:rPr lang="de-AT" sz="2400" dirty="0" err="1">
                <a:solidFill>
                  <a:prstClr val="black"/>
                </a:solidFill>
                <a:latin typeface="Calibri" panose="020F0502020204030204"/>
              </a:rPr>
              <a:t>ZeCaMo</a:t>
            </a:r>
            <a:r>
              <a:rPr lang="de-AT" sz="2400" dirty="0">
                <a:solidFill>
                  <a:prstClr val="black"/>
                </a:solidFill>
                <a:latin typeface="Calibri" panose="020F0502020204030204"/>
              </a:rPr>
              <a:t> noch weiter gearbeitet …</a:t>
            </a:r>
          </a:p>
        </p:txBody>
      </p:sp>
      <p:sp>
        <p:nvSpPr>
          <p:cNvPr id="9" name="Rechteck 8"/>
          <p:cNvSpPr/>
          <p:nvPr/>
        </p:nvSpPr>
        <p:spPr>
          <a:xfrm>
            <a:off x="4668093" y="776204"/>
            <a:ext cx="447590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defTabSz="685800"/>
            <a:r>
              <a:rPr lang="de-AT" sz="1500" b="1" u="sng" dirty="0">
                <a:solidFill>
                  <a:prstClr val="black"/>
                </a:solidFill>
                <a:latin typeface="Calibri" panose="020F0502020204030204"/>
              </a:rPr>
              <a:t>Hochskaliertes System</a:t>
            </a:r>
          </a:p>
          <a:p>
            <a:pPr marL="342900" lvl="1" defTabSz="685800"/>
            <a:endParaRPr lang="de-AT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marL="600075" lvl="1" indent="-257175" defTabSz="685800">
              <a:buFont typeface="Wingdings" panose="05000000000000000000" pitchFamily="2" charset="2"/>
              <a:buChar char="ü"/>
            </a:pPr>
            <a:r>
              <a:rPr lang="de-AT" sz="1350" b="1" dirty="0">
                <a:solidFill>
                  <a:prstClr val="black"/>
                </a:solidFill>
                <a:latin typeface="Calibri" panose="020F0502020204030204"/>
              </a:rPr>
              <a:t>Hürden im geförderten Wohnbau beseitigen </a:t>
            </a: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(kann / soll Wohnbauträger Betreiber sein?)</a:t>
            </a:r>
          </a:p>
          <a:p>
            <a:pPr marL="600075" lvl="1" indent="-257175" defTabSz="685800">
              <a:buFont typeface="Wingdings" panose="05000000000000000000" pitchFamily="2" charset="2"/>
              <a:buChar char="ü"/>
            </a:pP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Mobilitätsangebote am Wohnstandort sollen </a:t>
            </a:r>
            <a:r>
              <a:rPr lang="de-AT" sz="1350" b="1" dirty="0">
                <a:solidFill>
                  <a:prstClr val="black"/>
                </a:solidFill>
                <a:latin typeface="Calibri" panose="020F0502020204030204"/>
              </a:rPr>
              <a:t>Teil des ÖPNV </a:t>
            </a: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werden</a:t>
            </a:r>
          </a:p>
          <a:p>
            <a:pPr marL="600075" lvl="1" indent="-257175" defTabSz="685800">
              <a:buFont typeface="Wingdings" panose="05000000000000000000" pitchFamily="2" charset="2"/>
              <a:buChar char="ü"/>
            </a:pPr>
            <a:r>
              <a:rPr lang="de-AT" sz="1350" b="1" dirty="0">
                <a:solidFill>
                  <a:prstClr val="black"/>
                </a:solidFill>
                <a:latin typeface="Calibri" panose="020F0502020204030204"/>
              </a:rPr>
              <a:t>Einbindung von </a:t>
            </a:r>
            <a:r>
              <a:rPr lang="de-AT" sz="1350" b="1" dirty="0" err="1">
                <a:solidFill>
                  <a:prstClr val="black"/>
                </a:solidFill>
                <a:latin typeface="Calibri" panose="020F0502020204030204"/>
              </a:rPr>
              <a:t>Akteur:innen</a:t>
            </a: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 wie Salzburger Verkehrsverbund, GBV Salzburg </a:t>
            </a:r>
          </a:p>
          <a:p>
            <a:pPr marL="600075" lvl="1" indent="-257175" defTabSz="685800">
              <a:buFont typeface="Wingdings" panose="05000000000000000000" pitchFamily="2" charset="2"/>
              <a:buChar char="ü"/>
            </a:pPr>
            <a:r>
              <a:rPr lang="de-AT" sz="1350" b="1" dirty="0">
                <a:solidFill>
                  <a:prstClr val="black"/>
                </a:solidFill>
                <a:latin typeface="Calibri" panose="020F0502020204030204"/>
              </a:rPr>
              <a:t>Laufende Verbreitung &amp; Visualisierung </a:t>
            </a: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bzw. Einleitung von lokalem bzw. nationalem Upscaling</a:t>
            </a:r>
          </a:p>
          <a:p>
            <a:pPr marL="942975" lvl="2" indent="-257175" defTabSz="685800">
              <a:buFont typeface="Courier New" panose="02070309020205020404" pitchFamily="49" charset="0"/>
              <a:buChar char="o"/>
            </a:pPr>
            <a:r>
              <a:rPr lang="de-AT" sz="1200" dirty="0">
                <a:solidFill>
                  <a:prstClr val="black"/>
                </a:solidFill>
                <a:latin typeface="Calibri" panose="020F0502020204030204"/>
              </a:rPr>
              <a:t>SIR Exkursion 2022 München: Mobilitätsstationen teilweise schon Standard im Wohnbau</a:t>
            </a:r>
          </a:p>
          <a:p>
            <a:pPr marL="942975" lvl="2" indent="-257175" defTabSz="685800">
              <a:buFont typeface="Courier New" panose="02070309020205020404" pitchFamily="49" charset="0"/>
              <a:buChar char="o"/>
            </a:pPr>
            <a:r>
              <a:rPr lang="de-AT" sz="1200" dirty="0">
                <a:solidFill>
                  <a:prstClr val="black"/>
                </a:solidFill>
                <a:latin typeface="Calibri" panose="020F0502020204030204"/>
              </a:rPr>
              <a:t>SIR Wohnbausymposium 2022: Schwerpunkt Mobilitätsthemen, Austausch, </a:t>
            </a:r>
            <a:r>
              <a:rPr lang="de-AT" sz="1200" dirty="0" err="1">
                <a:solidFill>
                  <a:prstClr val="black"/>
                </a:solidFill>
                <a:latin typeface="Calibri" panose="020F0502020204030204"/>
              </a:rPr>
              <a:t>Upscaling</a:t>
            </a:r>
            <a:endParaRPr lang="de-AT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24" y="3992667"/>
            <a:ext cx="2630477" cy="115083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96753" y="1237295"/>
            <a:ext cx="4290406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de-AT" sz="1500" b="1" u="sng" dirty="0">
                <a:solidFill>
                  <a:prstClr val="black"/>
                </a:solidFill>
                <a:latin typeface="Calibri" panose="020F0502020204030204"/>
              </a:rPr>
              <a:t>Erprobung &amp; Monitoring</a:t>
            </a:r>
          </a:p>
          <a:p>
            <a:pPr defTabSz="685800"/>
            <a:endParaRPr lang="de-AT" sz="1500" u="sng" dirty="0">
              <a:solidFill>
                <a:prstClr val="black"/>
              </a:solidFill>
              <a:latin typeface="Calibri" panose="020F0502020204030204"/>
            </a:endParaRPr>
          </a:p>
          <a:p>
            <a:pPr marL="271463" lvl="2" indent="-271463" defTabSz="685800">
              <a:buFont typeface="Wingdings" panose="05000000000000000000" pitchFamily="2" charset="2"/>
              <a:buChar char="ü"/>
            </a:pP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Energiemonitoring (relativ) etabliert, </a:t>
            </a:r>
            <a:r>
              <a:rPr lang="de-AT" sz="1350" b="1" dirty="0">
                <a:solidFill>
                  <a:prstClr val="black"/>
                </a:solidFill>
                <a:latin typeface="Calibri" panose="020F0502020204030204"/>
              </a:rPr>
              <a:t>bei Mobilität oft Blindflug nach Bezug</a:t>
            </a:r>
          </a:p>
          <a:p>
            <a:pPr marL="271463" lvl="2" indent="-271463" defTabSz="685800">
              <a:buFont typeface="Wingdings" panose="05000000000000000000" pitchFamily="2" charset="2"/>
              <a:buChar char="ü"/>
            </a:pPr>
            <a:r>
              <a:rPr lang="de-AT" sz="1350" b="1" dirty="0">
                <a:solidFill>
                  <a:prstClr val="black"/>
                </a:solidFill>
                <a:latin typeface="Calibri" panose="020F0502020204030204"/>
              </a:rPr>
              <a:t>Formulieren und testen Monitoringkonzept: </a:t>
            </a: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Datenerfordernisse + wichtige Indikatoren</a:t>
            </a:r>
          </a:p>
          <a:p>
            <a:pPr marL="271463" lvl="2" indent="-271463" defTabSz="685800">
              <a:buFont typeface="Wingdings" panose="05000000000000000000" pitchFamily="2" charset="2"/>
              <a:buChar char="ü"/>
            </a:pPr>
            <a:r>
              <a:rPr lang="de-AT" sz="1350" b="1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Integrale Betrachtung</a:t>
            </a:r>
            <a:r>
              <a:rPr lang="de-AT" sz="135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von Siedlung, Quartier &amp; Stadtteil ist der Schlüssel</a:t>
            </a:r>
          </a:p>
          <a:p>
            <a:pPr marL="614363" lvl="4" indent="-271463" defTabSz="685800">
              <a:buFont typeface="Courier New" panose="02070309020205020404" pitchFamily="49" charset="0"/>
              <a:buChar char="o"/>
            </a:pPr>
            <a:r>
              <a:rPr lang="de-AT" sz="12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Indikatoren Siedlung: z.B. Auslastung Mobility Point, Fahrradabstellanlagen</a:t>
            </a:r>
          </a:p>
          <a:p>
            <a:pPr marL="614363" lvl="4" indent="-271463" defTabSz="685800">
              <a:buFont typeface="Courier New" panose="02070309020205020404" pitchFamily="49" charset="0"/>
              <a:buChar char="o"/>
            </a:pPr>
            <a:r>
              <a:rPr lang="de-AT" sz="12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Indikatoren Quartier/Stadtteil: z.B. Auslastung öffentliche Stellflächen im direkten Umfeld</a:t>
            </a:r>
          </a:p>
          <a:p>
            <a:pPr marL="271463" lvl="2" indent="-271463" defTabSz="685800">
              <a:buFont typeface="Wingdings" panose="05000000000000000000" pitchFamily="2" charset="2"/>
              <a:buChar char="ü"/>
            </a:pPr>
            <a:r>
              <a:rPr lang="de-AT" sz="1350" b="1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Befragung von Bewohner:innen &amp; Anrainer:innen </a:t>
            </a:r>
            <a:r>
              <a:rPr lang="de-AT" sz="135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im zweiten Halbjahr</a:t>
            </a:r>
          </a:p>
          <a:p>
            <a:pPr marL="271463" lvl="2" indent="-271463" defTabSz="685800">
              <a:buFont typeface="Wingdings" panose="05000000000000000000" pitchFamily="2" charset="2"/>
              <a:buChar char="ü"/>
            </a:pPr>
            <a:r>
              <a:rPr lang="de-AT" sz="1350" b="1" dirty="0">
                <a:solidFill>
                  <a:prstClr val="black"/>
                </a:solidFill>
                <a:latin typeface="Calibri" panose="020F0502020204030204"/>
              </a:rPr>
              <a:t>Erste Zwischenauswertung </a:t>
            </a: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und Darstellung 06/22 sowie Update CO2-Prognose</a:t>
            </a:r>
          </a:p>
        </p:txBody>
      </p:sp>
    </p:spTree>
    <p:extLst>
      <p:ext uri="{BB962C8B-B14F-4D97-AF65-F5344CB8AC3E}">
        <p14:creationId xmlns:p14="http://schemas.microsoft.com/office/powerpoint/2010/main" val="329043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112" y="3445056"/>
            <a:ext cx="1115030" cy="16984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8741" b="290"/>
          <a:stretch/>
        </p:blipFill>
        <p:spPr>
          <a:xfrm>
            <a:off x="1" y="0"/>
            <a:ext cx="377687" cy="51435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15375" y="933459"/>
            <a:ext cx="3871361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294" lvl="1" defTabSz="685800"/>
            <a:r>
              <a:rPr lang="de-AT" sz="1350" b="1" dirty="0">
                <a:solidFill>
                  <a:prstClr val="black"/>
                </a:solidFill>
                <a:latin typeface="Calibri" panose="020F0502020204030204"/>
              </a:rPr>
              <a:t>Auf institutioneller Ebene</a:t>
            </a:r>
          </a:p>
          <a:p>
            <a:pPr marL="336947" lvl="1" indent="-272654" defTabSz="685800">
              <a:buFont typeface="Wingdings" panose="05000000000000000000" pitchFamily="2" charset="2"/>
              <a:buChar char="ü"/>
            </a:pP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Integrierte Mobilitätskonzepte </a:t>
            </a:r>
            <a:r>
              <a:rPr lang="de-AT" sz="1350" b="1" dirty="0">
                <a:solidFill>
                  <a:prstClr val="black"/>
                </a:solidFill>
                <a:latin typeface="Calibri" panose="020F0502020204030204"/>
              </a:rPr>
              <a:t>für alle Wohnbauprojekte</a:t>
            </a: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, keine „Minimalkonzepte“</a:t>
            </a:r>
          </a:p>
          <a:p>
            <a:pPr marL="336947" lvl="1" indent="-272654" defTabSz="685800">
              <a:buFont typeface="Wingdings" panose="05000000000000000000" pitchFamily="2" charset="2"/>
              <a:buChar char="ü"/>
            </a:pP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Rechtliche, räumliche und bauliche </a:t>
            </a:r>
            <a:r>
              <a:rPr lang="de-AT" sz="1350" b="1" dirty="0">
                <a:solidFill>
                  <a:prstClr val="black"/>
                </a:solidFill>
                <a:latin typeface="Calibri" panose="020F0502020204030204"/>
              </a:rPr>
              <a:t>Entkoppelung von Stellplätzen </a:t>
            </a: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bei jedem Projekt</a:t>
            </a:r>
          </a:p>
          <a:p>
            <a:pPr marL="336947" lvl="1" indent="-272654" defTabSz="685800">
              <a:buFont typeface="Wingdings" panose="05000000000000000000" pitchFamily="2" charset="2"/>
              <a:buChar char="ü"/>
            </a:pPr>
            <a:r>
              <a:rPr lang="de-AT" sz="1350" b="1" dirty="0">
                <a:solidFill>
                  <a:prstClr val="black"/>
                </a:solidFill>
                <a:latin typeface="Calibri" panose="020F0502020204030204"/>
              </a:rPr>
              <a:t>Reduktion</a:t>
            </a: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 von Stellplatzerfordernissen durch die Gemeinden bzw. Vorgabe von </a:t>
            </a:r>
            <a:r>
              <a:rPr lang="de-AT" sz="1350" b="1" dirty="0">
                <a:solidFill>
                  <a:prstClr val="black"/>
                </a:solidFill>
                <a:latin typeface="Calibri" panose="020F0502020204030204"/>
              </a:rPr>
              <a:t>Obergrenzen</a:t>
            </a:r>
          </a:p>
          <a:p>
            <a:pPr marL="336947" lvl="1" indent="-272654" defTabSz="685800">
              <a:buFont typeface="Wingdings" panose="05000000000000000000" pitchFamily="2" charset="2"/>
              <a:buChar char="ü"/>
            </a:pP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„Schutz“ von </a:t>
            </a:r>
            <a:r>
              <a:rPr lang="de-AT" sz="1350" b="1" dirty="0">
                <a:solidFill>
                  <a:prstClr val="black"/>
                </a:solidFill>
                <a:latin typeface="Calibri" panose="020F0502020204030204"/>
              </a:rPr>
              <a:t>Kurzparkerfordernissen</a:t>
            </a: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 direkt „vor der Tür“ = soziale Dienste, Lieferdienste etc.</a:t>
            </a:r>
          </a:p>
          <a:p>
            <a:pPr marL="336947" lvl="1" indent="-272654" defTabSz="685800">
              <a:buFont typeface="Wingdings" panose="05000000000000000000" pitchFamily="2" charset="2"/>
              <a:buChar char="ü"/>
            </a:pP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Bündelung von reduzierten Stellplätzen in günstigen, </a:t>
            </a:r>
            <a:r>
              <a:rPr lang="de-AT" sz="1350" b="1" dirty="0">
                <a:solidFill>
                  <a:prstClr val="black"/>
                </a:solidFill>
                <a:latin typeface="Calibri" panose="020F0502020204030204"/>
              </a:rPr>
              <a:t>multifunktionalen Quartiersgaragen</a:t>
            </a:r>
          </a:p>
          <a:p>
            <a:pPr marL="336947" lvl="1" indent="-272654" defTabSz="685800">
              <a:buFont typeface="Wingdings" panose="05000000000000000000" pitchFamily="2" charset="2"/>
              <a:buChar char="ü"/>
            </a:pP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Begleitforschung bzw. sozialer Begleitung &amp; Mobilitätsbegleitung in </a:t>
            </a:r>
            <a:r>
              <a:rPr lang="de-AT" sz="1350" b="1" dirty="0">
                <a:solidFill>
                  <a:prstClr val="black"/>
                </a:solidFill>
                <a:latin typeface="Calibri" panose="020F0502020204030204"/>
              </a:rPr>
              <a:t>Wohnbauförderung</a:t>
            </a:r>
          </a:p>
          <a:p>
            <a:pPr marL="336947" lvl="1" indent="-272654" defTabSz="685800">
              <a:buFont typeface="Wingdings" panose="05000000000000000000" pitchFamily="2" charset="2"/>
              <a:buChar char="ü"/>
            </a:pPr>
            <a:r>
              <a:rPr lang="de-AT" sz="1350" b="1" dirty="0">
                <a:solidFill>
                  <a:prstClr val="black"/>
                </a:solidFill>
                <a:latin typeface="Calibri" panose="020F0502020204030204"/>
              </a:rPr>
              <a:t>Mobilitätsmonitoring</a:t>
            </a: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, Evaluierung Mobilitätsmaßnahmen nach Bezug als </a:t>
            </a:r>
            <a:r>
              <a:rPr lang="de-AT" sz="1350" b="1" dirty="0">
                <a:solidFill>
                  <a:prstClr val="black"/>
                </a:solidFill>
                <a:latin typeface="Calibri" panose="020F0502020204030204"/>
              </a:rPr>
              <a:t>Standard</a:t>
            </a:r>
          </a:p>
          <a:p>
            <a:pPr marL="336947" lvl="1" indent="-272654" defTabSz="685800">
              <a:buFont typeface="Wingdings" panose="05000000000000000000" pitchFamily="2" charset="2"/>
              <a:buChar char="ü"/>
            </a:pP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Gesetzesänderungen: WGG, WEG (beide Bund), WBF (Länder), STP-Verordnungen (Gemeinden)</a:t>
            </a:r>
          </a:p>
        </p:txBody>
      </p:sp>
      <p:sp>
        <p:nvSpPr>
          <p:cNvPr id="15" name="Rechteck 14"/>
          <p:cNvSpPr/>
          <p:nvPr/>
        </p:nvSpPr>
        <p:spPr>
          <a:xfrm>
            <a:off x="405188" y="170474"/>
            <a:ext cx="8458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de-AT" sz="2400" dirty="0">
                <a:solidFill>
                  <a:prstClr val="black"/>
                </a:solidFill>
                <a:latin typeface="Calibri" panose="020F0502020204030204"/>
              </a:rPr>
              <a:t>Herausforderungen für nachhaltige Mobilität im Sozialen Wohnbau</a:t>
            </a:r>
          </a:p>
        </p:txBody>
      </p:sp>
      <p:sp>
        <p:nvSpPr>
          <p:cNvPr id="6" name="Rechteck 5"/>
          <p:cNvSpPr/>
          <p:nvPr/>
        </p:nvSpPr>
        <p:spPr>
          <a:xfrm>
            <a:off x="4634417" y="1250234"/>
            <a:ext cx="4330460" cy="267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Konkret auf der </a:t>
            </a:r>
            <a:r>
              <a:rPr lang="de-AT" sz="1500" b="1" dirty="0" err="1">
                <a:solidFill>
                  <a:prstClr val="black"/>
                </a:solidFill>
                <a:latin typeface="Calibri" panose="020F0502020204030204"/>
              </a:rPr>
              <a:t>Bewohner:innenebene</a:t>
            </a:r>
            <a:endParaRPr lang="de-AT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Wie bringen wir </a:t>
            </a:r>
            <a:r>
              <a:rPr lang="de-AT" sz="1350" b="1" dirty="0">
                <a:solidFill>
                  <a:prstClr val="black"/>
                </a:solidFill>
                <a:latin typeface="Calibri" panose="020F0502020204030204"/>
              </a:rPr>
              <a:t>autoaffinen Bezugsgruppen </a:t>
            </a: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das </a:t>
            </a:r>
            <a:r>
              <a:rPr lang="de-AT" sz="1350" b="1" dirty="0">
                <a:solidFill>
                  <a:prstClr val="black"/>
                </a:solidFill>
                <a:latin typeface="Calibri" panose="020F0502020204030204"/>
              </a:rPr>
              <a:t>Radfahren</a:t>
            </a: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 bei und die </a:t>
            </a:r>
            <a:r>
              <a:rPr lang="de-AT" sz="1350" b="1" dirty="0">
                <a:solidFill>
                  <a:prstClr val="black"/>
                </a:solidFill>
                <a:latin typeface="Calibri" panose="020F0502020204030204"/>
              </a:rPr>
              <a:t>Nutzung des ÖPNV </a:t>
            </a: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nahe? </a:t>
            </a: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Wie schaffen wir </a:t>
            </a:r>
            <a:r>
              <a:rPr lang="de-AT" sz="1350" b="1" dirty="0">
                <a:solidFill>
                  <a:prstClr val="black"/>
                </a:solidFill>
                <a:latin typeface="Calibri" panose="020F0502020204030204"/>
              </a:rPr>
              <a:t>Akzeptanz</a:t>
            </a: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 und die nötige </a:t>
            </a:r>
            <a:r>
              <a:rPr lang="de-AT" sz="1350" b="1" dirty="0">
                <a:solidFill>
                  <a:prstClr val="black"/>
                </a:solidFill>
                <a:latin typeface="Calibri" panose="020F0502020204030204"/>
              </a:rPr>
              <a:t>Frequenz</a:t>
            </a: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 für die angebotenen  Mobilitätsalternativen? </a:t>
            </a: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Wird der Mobility-Point eine </a:t>
            </a:r>
            <a:r>
              <a:rPr lang="de-AT" sz="1350" b="1" dirty="0">
                <a:solidFill>
                  <a:prstClr val="black"/>
                </a:solidFill>
                <a:latin typeface="Calibri" panose="020F0502020204030204"/>
              </a:rPr>
              <a:t>Angebotsdrehscheibe</a:t>
            </a: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, auf die die Bewohner:innen stolz sind und mit der sie sich identifizieren oder eine teure, prestigeträchtige Kulisse? </a:t>
            </a: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Sind Druck und </a:t>
            </a:r>
            <a:r>
              <a:rPr lang="de-AT" sz="1350" b="1" i="1" dirty="0">
                <a:solidFill>
                  <a:prstClr val="black"/>
                </a:solidFill>
                <a:latin typeface="Calibri" panose="020F0502020204030204"/>
              </a:rPr>
              <a:t>„restriktive Lenkungsinstrumente“ </a:t>
            </a: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nötig oder gibt es</a:t>
            </a:r>
            <a:r>
              <a:rPr lang="de-AT" sz="135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oder </a:t>
            </a:r>
            <a:r>
              <a:rPr lang="de-AT" sz="1350" b="1" dirty="0">
                <a:solidFill>
                  <a:prstClr val="black"/>
                </a:solidFill>
                <a:latin typeface="Calibri" panose="020F0502020204030204"/>
              </a:rPr>
              <a:t>gelindere Mittel</a:t>
            </a:r>
            <a:r>
              <a:rPr lang="de-AT" sz="1350" dirty="0">
                <a:solidFill>
                  <a:prstClr val="black"/>
                </a:solidFill>
                <a:latin typeface="Calibri" panose="020F0502020204030204"/>
              </a:rPr>
              <a:t> der niederschwelligen Heranführung an klima- und ressourcenschonende Fortbewegung im Alltag?  </a:t>
            </a:r>
          </a:p>
        </p:txBody>
      </p:sp>
      <p:sp>
        <p:nvSpPr>
          <p:cNvPr id="2" name="Rechteck 1"/>
          <p:cNvSpPr/>
          <p:nvPr/>
        </p:nvSpPr>
        <p:spPr>
          <a:xfrm>
            <a:off x="5499335" y="4082448"/>
            <a:ext cx="3319013" cy="802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AT" b="1" dirty="0">
                <a:solidFill>
                  <a:prstClr val="white"/>
                </a:solidFill>
                <a:latin typeface="Calibri" panose="020F0502020204030204"/>
              </a:rPr>
              <a:t>Wir sollten die Rechnung nicht ohne den (Fahr)Gast machen!</a:t>
            </a:r>
          </a:p>
        </p:txBody>
      </p:sp>
    </p:spTree>
    <p:extLst>
      <p:ext uri="{BB962C8B-B14F-4D97-AF65-F5344CB8AC3E}">
        <p14:creationId xmlns:p14="http://schemas.microsoft.com/office/powerpoint/2010/main" val="4900039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FOB Rechtswissenschaften">
  <a:themeElements>
    <a:clrScheme name="Benutzerdefiniert 1">
      <a:dk1>
        <a:srgbClr val="000000"/>
      </a:dk1>
      <a:lt1>
        <a:srgbClr val="FFFFFF"/>
      </a:lt1>
      <a:dk2>
        <a:srgbClr val="006699"/>
      </a:dk2>
      <a:lt2>
        <a:srgbClr val="DFF2FD"/>
      </a:lt2>
      <a:accent1>
        <a:srgbClr val="006699"/>
      </a:accent1>
      <a:accent2>
        <a:srgbClr val="72ADD5"/>
      </a:accent2>
      <a:accent3>
        <a:srgbClr val="A6D5EC"/>
      </a:accent3>
      <a:accent4>
        <a:srgbClr val="DFF2FD"/>
      </a:accent4>
      <a:accent5>
        <a:srgbClr val="646363"/>
      </a:accent5>
      <a:accent6>
        <a:srgbClr val="5485AB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5485AB"/>
    </a:custClr>
    <a:custClr name="Blau 2">
      <a:srgbClr val="72ADD5"/>
    </a:custClr>
    <a:custClr name="Blau 3">
      <a:srgbClr val="A6D5EC"/>
    </a:custClr>
    <a:custClr name="Blau 4">
      <a:srgbClr val="DFF2FD"/>
    </a:custClr>
    <a:custClr name="Grün 1">
      <a:srgbClr val="007E71"/>
    </a:custClr>
    <a:custClr name="Grün 2">
      <a:srgbClr val="6AAAA5"/>
    </a:custClr>
    <a:custClr name="Grün 3">
      <a:srgbClr val="A2C6C2"/>
    </a:custClr>
    <a:custClr name="Grün 4">
      <a:srgbClr val="E9F1F0"/>
    </a:custClr>
    <a:custClr name="Magenta 1">
      <a:srgbClr val="BA4682"/>
    </a:custClr>
    <a:custClr name="Magenta 2">
      <a:srgbClr val="CD81A8"/>
    </a:custClr>
    <a:custClr name="Magenta 3">
      <a:srgbClr val="DFAFCA"/>
    </a:custClr>
    <a:custClr name="Magenta 4">
      <a:srgbClr val="F5E5EF"/>
    </a:custClr>
    <a:custClr name="Orange 1">
      <a:srgbClr val="E18922"/>
    </a:custClr>
    <a:custClr name="Orange 2">
      <a:srgbClr val="EEB473"/>
    </a:custClr>
    <a:custClr name="Orange 3">
      <a:srgbClr val="F5D0A8"/>
    </a:custClr>
    <a:custClr name="Orange 4">
      <a:srgbClr val="FDEFE1"/>
    </a:custClr>
    <a:custClr name="Grau 1">
      <a:srgbClr val="646363"/>
    </a:custClr>
    <a:custClr name="Grau 2">
      <a:srgbClr val="9D9D9C"/>
    </a:custClr>
    <a:custClr name="Grau 3">
      <a:srgbClr val="D0D0D0"/>
    </a:custClr>
    <a:custClr name="Grau 4">
      <a:srgbClr val="EDEDED"/>
    </a:custClr>
  </a:custClrLst>
  <a:extLst>
    <a:ext uri="{05A4C25C-085E-4340-85A3-A5531E510DB2}">
      <thm15:themeFamily xmlns:thm15="http://schemas.microsoft.com/office/thememl/2012/main" name="TUW_Praesentation_Manual.potx" id="{5F1B5B2F-F0CB-44F4-8311-32707E3982A9}" vid="{63D61159-81E5-4E59-9D7C-7597216411D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el_Mission_Kontak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mart Mobili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Klimafonds_Standard_16zu9</Template>
  <TotalTime>0</TotalTime>
  <Words>865</Words>
  <Application>Microsoft Office PowerPoint</Application>
  <PresentationFormat>Bildschirmpräsentation (16:9)</PresentationFormat>
  <Paragraphs>107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10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Century Gothic</vt:lpstr>
      <vt:lpstr>Courier New</vt:lpstr>
      <vt:lpstr>Helvetica</vt:lpstr>
      <vt:lpstr>Symbol</vt:lpstr>
      <vt:lpstr>Times New Roman</vt:lpstr>
      <vt:lpstr>Wingdings</vt:lpstr>
      <vt:lpstr>FOB Rechtswissenschaften</vt:lpstr>
      <vt:lpstr>Office</vt:lpstr>
      <vt:lpstr>Titel_Mission_Kontakt</vt:lpstr>
      <vt:lpstr>Smart Mobility</vt:lpstr>
      <vt:lpstr>Zero Carbon Mobility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Isadora Skudelny</dc:creator>
  <cp:keywords/>
  <dc:description/>
  <cp:lastModifiedBy>Jannik Hundegger</cp:lastModifiedBy>
  <cp:revision>94</cp:revision>
  <cp:lastPrinted>2022-05-30T15:07:11Z</cp:lastPrinted>
  <dcterms:created xsi:type="dcterms:W3CDTF">2021-06-15T08:01:38Z</dcterms:created>
  <dcterms:modified xsi:type="dcterms:W3CDTF">2022-11-23T09:53:45Z</dcterms:modified>
  <cp:category/>
</cp:coreProperties>
</file>