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0" r:id="rId1"/>
    <p:sldMasterId id="2147483711" r:id="rId2"/>
    <p:sldMasterId id="2147483715" r:id="rId3"/>
  </p:sldMasterIdLst>
  <p:notesMasterIdLst>
    <p:notesMasterId r:id="rId13"/>
  </p:notesMasterIdLst>
  <p:sldIdLst>
    <p:sldId id="8978" r:id="rId4"/>
    <p:sldId id="8979" r:id="rId5"/>
    <p:sldId id="8980" r:id="rId6"/>
    <p:sldId id="8981" r:id="rId7"/>
    <p:sldId id="8982" r:id="rId8"/>
    <p:sldId id="8983" r:id="rId9"/>
    <p:sldId id="278" r:id="rId10"/>
    <p:sldId id="277" r:id="rId11"/>
    <p:sldId id="8984" r:id="rId12"/>
  </p:sldIdLst>
  <p:sldSz cx="9144000" cy="5143500" type="screen16x9"/>
  <p:notesSz cx="6808788" cy="99409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39E"/>
    <a:srgbClr val="70AD47"/>
    <a:srgbClr val="00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40" autoAdjust="0"/>
  </p:normalViewPr>
  <p:slideViewPr>
    <p:cSldViewPr snapToGrid="0" snapToObjects="1">
      <p:cViewPr varScale="1">
        <p:scale>
          <a:sx n="145" d="100"/>
          <a:sy n="145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4205-91B7-C14A-80A6-A2FBEF67FC90}" type="datetimeFigureOut">
              <a:rPr lang="de-DE" smtClean="0"/>
              <a:t>23.11.2022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0ADB-FDC6-E14D-9496-60E455DA38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32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dverteiler.at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Kurze</a:t>
            </a:r>
            <a:r>
              <a:rPr lang="de-DE" baseline="0" dirty="0"/>
              <a:t> Vorstellung GEA bzw. DW – KLIEN erwähnen</a:t>
            </a:r>
          </a:p>
          <a:p>
            <a:endParaRPr lang="de-DE" baseline="0" dirty="0"/>
          </a:p>
          <a:p>
            <a:r>
              <a:rPr lang="de-DE" baseline="0" dirty="0"/>
              <a:t>Inhalt der Präsentation: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Kurz zum Projekthintergrund von </a:t>
            </a:r>
            <a:r>
              <a:rPr lang="de-DE" baseline="0" dirty="0" err="1"/>
              <a:t>LaRa</a:t>
            </a:r>
            <a:r>
              <a:rPr lang="de-DE" baseline="0" dirty="0"/>
              <a:t> </a:t>
            </a:r>
            <a:r>
              <a:rPr lang="de-DE" baseline="0" dirty="0" err="1"/>
              <a:t>goes</a:t>
            </a:r>
            <a:r>
              <a:rPr lang="de-DE" baseline="0" dirty="0"/>
              <a:t> Austria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Wie die Projektidee entstanden ist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Welche Ziele das Projekt verfolgt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Welche Aktivitäten gerade umgesetzt werden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Kurzer Einblick in die Projektstruktur und welche Dinge aus unserer Sicht für KLIEN Anträge im Bereich Direktbeauftragung wichtig sind </a:t>
            </a:r>
          </a:p>
          <a:p>
            <a:pPr marL="171450" indent="-171450">
              <a:buFontTx/>
              <a:buChar char="-"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48ADD-957F-D44B-82D2-EB4E567608C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24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2020 wurde das Projekt „Lastenrad-Offensive“ ins Leben</a:t>
            </a:r>
            <a:r>
              <a:rPr lang="de-DE" baseline="0" dirty="0"/>
              <a:t> gerufen. (in Graz – </a:t>
            </a:r>
            <a:r>
              <a:rPr lang="de-DE" baseline="0" dirty="0" err="1"/>
              <a:t>LaRa</a:t>
            </a:r>
            <a:r>
              <a:rPr lang="de-DE" baseline="0" dirty="0"/>
              <a:t> –Holding Graz, GEA, Klimaschutzfonds/Stadt Graz). – 1 Jahr lang, Einkauf/Marketing über Holding, GEA Projektkoordination, Stadt Graz Umsetzung auf Verwaltungsebene</a:t>
            </a:r>
          </a:p>
          <a:p>
            <a:r>
              <a:rPr lang="de-DE" baseline="0" dirty="0"/>
              <a:t>3 städtischer Partner haben ein Jahr lang zusammengearbeitet um das Projekt zu verwirklichen. Finanziert wurde es durch den Klimaschutzfonds in Graz </a:t>
            </a:r>
          </a:p>
          <a:p>
            <a:r>
              <a:rPr lang="de-DE" baseline="0" dirty="0"/>
              <a:t>Ziel: einfaches und </a:t>
            </a:r>
            <a:r>
              <a:rPr lang="de-DE" baseline="0" dirty="0">
                <a:sym typeface="Wingdings" panose="05000000000000000000" pitchFamily="2" charset="2"/>
              </a:rPr>
              <a:t>kostenloses Verleih-Angebot für alle </a:t>
            </a:r>
            <a:r>
              <a:rPr lang="de-DE" baseline="0" dirty="0" err="1">
                <a:sym typeface="Wingdings" panose="05000000000000000000" pitchFamily="2" charset="2"/>
              </a:rPr>
              <a:t>Grazer:innen</a:t>
            </a:r>
            <a:r>
              <a:rPr lang="de-DE" baseline="0" dirty="0">
                <a:sym typeface="Wingdings" panose="05000000000000000000" pitchFamily="2" charset="2"/>
              </a:rPr>
              <a:t> zu etablieren, das kostenlos und niederschwellig zugänglich ist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48ADD-957F-D44B-82D2-EB4E567608C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09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 err="1">
                <a:sym typeface="Wingdings" panose="05000000000000000000" pitchFamily="2" charset="2"/>
              </a:rPr>
              <a:t>LaRA</a:t>
            </a:r>
            <a:r>
              <a:rPr lang="de-DE" dirty="0">
                <a:sym typeface="Wingdings" panose="05000000000000000000" pitchFamily="2" charset="2"/>
              </a:rPr>
              <a:t>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>
                <a:sym typeface="Wingdings" panose="05000000000000000000" pitchFamily="2" charset="2"/>
              </a:rPr>
              <a:t>Es</a:t>
            </a:r>
            <a:r>
              <a:rPr lang="de-DE" baseline="0" dirty="0">
                <a:sym typeface="Wingdings" panose="05000000000000000000" pitchFamily="2" charset="2"/>
              </a:rPr>
              <a:t> wurden 25 Räder angeschafft, davon sind 15 für </a:t>
            </a:r>
            <a:r>
              <a:rPr lang="de-DE" baseline="0" dirty="0" err="1">
                <a:sym typeface="Wingdings" panose="05000000000000000000" pitchFamily="2" charset="2"/>
              </a:rPr>
              <a:t>Bürger:innen</a:t>
            </a:r>
            <a:r>
              <a:rPr lang="de-DE" baseline="0" dirty="0">
                <a:sym typeface="Wingdings" panose="05000000000000000000" pitchFamily="2" charset="2"/>
              </a:rPr>
              <a:t> (zwischen 24 und 48h)  an unterschiedlichen Standorten kostenlos für den Verleih zu haben, 5 Transporträder werden für die städtische Verwaltung verwendet und 5 für tim (</a:t>
            </a:r>
            <a:r>
              <a:rPr lang="de-DE" baseline="0" dirty="0" err="1">
                <a:sym typeface="Wingdings" panose="05000000000000000000" pitchFamily="2" charset="2"/>
              </a:rPr>
              <a:t>Mobilitäts</a:t>
            </a:r>
            <a:r>
              <a:rPr lang="de-DE" baseline="0" dirty="0">
                <a:sym typeface="Wingdings" panose="05000000000000000000" pitchFamily="2" charset="2"/>
              </a:rPr>
              <a:t> Sharing Angebot der Holding Graz) </a:t>
            </a: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dirty="0">
                <a:sym typeface="Wingdings" panose="05000000000000000000" pitchFamily="2" charset="2"/>
              </a:rPr>
              <a:t>Kostenlos, niederschwellig und unkompliziert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de-DE" dirty="0">
                <a:hlinkClick r:id="rId3"/>
              </a:rPr>
              <a:t>www.radverteiler.at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Buchungsplattform –</a:t>
            </a:r>
            <a:r>
              <a:rPr lang="de-DE" baseline="0" dirty="0">
                <a:sym typeface="Wingdings" panose="05000000000000000000" pitchFamily="2" charset="2"/>
              </a:rPr>
              <a:t> existierte bereits zuvor. (Nachfolger von dasLastenrad.at) – österreichweit größte Plattform für den kostenlosen Verleih von Lastenrädern – Transporträder, Lastenrad.at </a:t>
            </a:r>
            <a:r>
              <a:rPr lang="de-DE" baseline="0" dirty="0" err="1">
                <a:sym typeface="Wingdings" panose="05000000000000000000" pitchFamily="2" charset="2"/>
              </a:rPr>
              <a:t>umtituliert</a:t>
            </a:r>
            <a:r>
              <a:rPr lang="de-DE" baseline="0" dirty="0">
                <a:sym typeface="Wingdings" panose="05000000000000000000" pitchFamily="2" charset="2"/>
              </a:rPr>
              <a:t> auf radverteiler.at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dirty="0">
                <a:sym typeface="Wingdings" panose="05000000000000000000" pitchFamily="2" charset="2"/>
              </a:rPr>
              <a:t>Verleihstart im November 2021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dirty="0">
                <a:sym typeface="Wingdings" panose="05000000000000000000" pitchFamily="2" charset="2"/>
              </a:rPr>
              <a:t>Räder gehören den Verleihstationen bzw. der Stadt und der Holding  selbstständig verantwortlich für Versicherung, etc. – wichtig</a:t>
            </a:r>
            <a:r>
              <a:rPr lang="de-DE" baseline="0" dirty="0">
                <a:sym typeface="Wingdings" panose="05000000000000000000" pitchFamily="2" charset="2"/>
              </a:rPr>
              <a:t> bzgl. Haftung und </a:t>
            </a:r>
            <a:r>
              <a:rPr lang="de-DE" baseline="0" dirty="0" err="1">
                <a:sym typeface="Wingdings" panose="05000000000000000000" pitchFamily="2" charset="2"/>
              </a:rPr>
              <a:t>Nutzungsbedinungen</a:t>
            </a:r>
            <a:r>
              <a:rPr lang="de-DE" baseline="0" dirty="0">
                <a:sym typeface="Wingdings" panose="05000000000000000000" pitchFamily="2" charset="2"/>
              </a:rPr>
              <a:t>. Viele Verleih- und </a:t>
            </a:r>
            <a:r>
              <a:rPr lang="de-DE" baseline="0" dirty="0" err="1">
                <a:sym typeface="Wingdings" panose="05000000000000000000" pitchFamily="2" charset="2"/>
              </a:rPr>
              <a:t>Sharingsysteme</a:t>
            </a:r>
            <a:r>
              <a:rPr lang="de-DE" baseline="0" dirty="0">
                <a:sym typeface="Wingdings" panose="05000000000000000000" pitchFamily="2" charset="2"/>
              </a:rPr>
              <a:t> – unterschiedliches Set-</a:t>
            </a:r>
            <a:r>
              <a:rPr lang="de-DE" baseline="0" dirty="0" err="1">
                <a:sym typeface="Wingdings" panose="05000000000000000000" pitchFamily="2" charset="2"/>
              </a:rPr>
              <a:t>up</a:t>
            </a:r>
            <a:r>
              <a:rPr lang="de-DE" baseline="0" dirty="0">
                <a:sym typeface="Wingdings" panose="05000000000000000000" pitchFamily="2" charset="2"/>
              </a:rPr>
              <a:t>, jeder macht es anders. Schenkungsvertrag von Holding an Verleihstellen. Deal: ihr kriegt gebrandete Räder gratis, dafür verleihen und für eigenen Betrieb verwenden. Eine gewisse Stundenanzahl zum Verleih zur Verfügung stellen.</a:t>
            </a: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dirty="0">
                <a:sym typeface="Wingdings" panose="05000000000000000000" pitchFamily="2" charset="2"/>
              </a:rPr>
              <a:t>ABER: einheitlicher Auftritt, gleiches Branding, etc. (außer</a:t>
            </a:r>
            <a:r>
              <a:rPr lang="de-DE" baseline="0" dirty="0">
                <a:sym typeface="Wingdings" panose="05000000000000000000" pitchFamily="2" charset="2"/>
              </a:rPr>
              <a:t> die tim Räder) </a:t>
            </a: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dirty="0">
                <a:sym typeface="Wingdings" panose="05000000000000000000" pitchFamily="2" charset="2"/>
              </a:rPr>
              <a:t>Projekt wird toll aufgenommen von der Bevölkerung, auch bei den Transporträdern für die Verwaltung</a:t>
            </a:r>
            <a:r>
              <a:rPr lang="de-DE" baseline="0" dirty="0">
                <a:sym typeface="Wingdings" panose="05000000000000000000" pitchFamily="2" charset="2"/>
              </a:rPr>
              <a:t> </a:t>
            </a:r>
            <a:r>
              <a:rPr lang="de-DE" dirty="0">
                <a:sym typeface="Wingdings" panose="05000000000000000000" pitchFamily="2" charset="2"/>
              </a:rPr>
              <a:t>sehr positive Rückmeldungen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dirty="0"/>
              <a:t>Flankiert durch Marketing Aktivitäten der Holding Graz (Zeitungsartikel, Bewerbung in den </a:t>
            </a:r>
            <a:r>
              <a:rPr lang="de-DE" dirty="0" err="1"/>
              <a:t>Öffis</a:t>
            </a:r>
            <a:r>
              <a:rPr lang="de-DE" dirty="0"/>
              <a:t>, </a:t>
            </a:r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 Aktivitäten, etc.)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48ADD-957F-D44B-82D2-EB4E567608C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806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Warum</a:t>
            </a:r>
            <a:r>
              <a:rPr lang="de-DE" baseline="0" dirty="0"/>
              <a:t> </a:t>
            </a:r>
            <a:r>
              <a:rPr lang="de-DE" baseline="0" dirty="0" err="1"/>
              <a:t>LaRa</a:t>
            </a:r>
            <a:r>
              <a:rPr lang="de-DE" baseline="0" dirty="0"/>
              <a:t> </a:t>
            </a:r>
            <a:r>
              <a:rPr lang="de-DE" baseline="0" dirty="0" err="1"/>
              <a:t>goes</a:t>
            </a:r>
            <a:r>
              <a:rPr lang="de-DE" baseline="0" dirty="0"/>
              <a:t> Austria?</a:t>
            </a:r>
          </a:p>
          <a:p>
            <a:endParaRPr lang="de-DE" baseline="0" dirty="0"/>
          </a:p>
          <a:p>
            <a:pPr marL="171450" indent="-171450">
              <a:buFontTx/>
              <a:buChar char="-"/>
            </a:pPr>
            <a:r>
              <a:rPr lang="de-DE" baseline="0" dirty="0"/>
              <a:t>Viele „Leerkilometer“ am Weg zur Umsetzung von </a:t>
            </a:r>
            <a:r>
              <a:rPr lang="de-DE" baseline="0" dirty="0" err="1"/>
              <a:t>LaRa</a:t>
            </a:r>
            <a:r>
              <a:rPr lang="de-DE" baseline="0" dirty="0"/>
              <a:t> </a:t>
            </a:r>
            <a:r>
              <a:rPr lang="de-DE" baseline="0" dirty="0">
                <a:sym typeface="Wingdings" panose="05000000000000000000" pitchFamily="2" charset="2"/>
              </a:rPr>
              <a:t> wir wollten anderen die Arbeit erleichtern bzw. Infos zur Verfügung stellen (Städte, KEM-Regionen, etc.) – private eher nicht</a:t>
            </a:r>
          </a:p>
          <a:p>
            <a:pPr marL="171450" indent="-171450">
              <a:buFontTx/>
              <a:buChar char="-"/>
            </a:pPr>
            <a:r>
              <a:rPr lang="de-DE" baseline="0" dirty="0">
                <a:sym typeface="Wingdings" panose="05000000000000000000" pitchFamily="2" charset="2"/>
              </a:rPr>
              <a:t>Viele Einzelinitiativen die voneinander lernen können </a:t>
            </a:r>
          </a:p>
          <a:p>
            <a:pPr marL="171450" indent="-171450">
              <a:buFontTx/>
              <a:buChar char="-"/>
            </a:pPr>
            <a:r>
              <a:rPr lang="de-DE" baseline="0" dirty="0">
                <a:sym typeface="Wingdings" panose="05000000000000000000" pitchFamily="2" charset="2"/>
              </a:rPr>
              <a:t>Bisher noch kein Wissenstransfer passiert – gelingt bisher gut</a:t>
            </a:r>
          </a:p>
          <a:p>
            <a:pPr marL="171450" indent="-171450">
              <a:buFontTx/>
              <a:buChar char="-"/>
            </a:pPr>
            <a:r>
              <a:rPr lang="de-DE" baseline="0" dirty="0">
                <a:sym typeface="Wingdings" panose="05000000000000000000" pitchFamily="2" charset="2"/>
              </a:rPr>
              <a:t>UND WICHTIG: Wir möchten möglichst viele Städte motivieren, selbst ein System wie </a:t>
            </a:r>
            <a:r>
              <a:rPr lang="de-DE" baseline="0" dirty="0" err="1">
                <a:sym typeface="Wingdings" panose="05000000000000000000" pitchFamily="2" charset="2"/>
              </a:rPr>
              <a:t>LaRa</a:t>
            </a:r>
            <a:r>
              <a:rPr lang="de-DE" baseline="0" dirty="0">
                <a:sym typeface="Wingdings" panose="05000000000000000000" pitchFamily="2" charset="2"/>
              </a:rPr>
              <a:t> aufzusetzen. Wichtig dabei. Es gibt viele unterschiedliche Möglichkeiten das zu tun, viele Wege führen nach Rom  Es gibt unterschiedliche Finanzierungsstrukturen, unterschiedliche Zielgruppen, </a:t>
            </a:r>
            <a:r>
              <a:rPr lang="de-DE" baseline="0" dirty="0" err="1">
                <a:sym typeface="Wingdings" panose="05000000000000000000" pitchFamily="2" charset="2"/>
              </a:rPr>
              <a:t>free</a:t>
            </a:r>
            <a:r>
              <a:rPr lang="de-DE" baseline="0" dirty="0">
                <a:sym typeface="Wingdings" panose="05000000000000000000" pitchFamily="2" charset="2"/>
              </a:rPr>
              <a:t> – </a:t>
            </a:r>
            <a:r>
              <a:rPr lang="de-DE" baseline="0" dirty="0" err="1">
                <a:sym typeface="Wingdings" panose="05000000000000000000" pitchFamily="2" charset="2"/>
              </a:rPr>
              <a:t>floating</a:t>
            </a:r>
            <a:r>
              <a:rPr lang="de-DE" baseline="0" dirty="0">
                <a:sym typeface="Wingdings" panose="05000000000000000000" pitchFamily="2" charset="2"/>
              </a:rPr>
              <a:t>, gebundene Systeme, etc. immer abhängig vom Kontext, gemeinsam poppen auch neue Ideen auf.</a:t>
            </a:r>
          </a:p>
          <a:p>
            <a:pPr marL="171450" indent="-171450">
              <a:buFontTx/>
              <a:buChar char="-"/>
            </a:pPr>
            <a:r>
              <a:rPr lang="de-DE" baseline="0" dirty="0">
                <a:sym typeface="Wingdings" panose="05000000000000000000" pitchFamily="2" charset="2"/>
              </a:rPr>
              <a:t>Transporträder werden einen wichtigen Teil für die Mobilitätswende im urbanen Raum darstellen, aktuell ein Trend in diese Richtung, v.a. gepaart mit dem Sharing – Gedanken </a:t>
            </a:r>
          </a:p>
          <a:p>
            <a:pPr marL="171450" indent="-171450">
              <a:buFontTx/>
              <a:buChar char="-"/>
            </a:pPr>
            <a:r>
              <a:rPr lang="de-DE" baseline="0" dirty="0">
                <a:sym typeface="Wingdings" panose="05000000000000000000" pitchFamily="2" charset="2"/>
              </a:rPr>
              <a:t>Funktioniert nicht nur in Städten – gibt auch viele ländliche Gemeinden wo es ganz gut funktioniert (Ortskern wichtig und qualitativ hochwertiges Fahrrad)</a:t>
            </a:r>
          </a:p>
          <a:p>
            <a:pPr marL="0" indent="0">
              <a:buFontTx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48ADD-957F-D44B-82D2-EB4E567608C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30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Ziel</a:t>
            </a:r>
            <a:r>
              <a:rPr lang="de-DE" baseline="0" dirty="0"/>
              <a:t>- und Wirkungsbild, kurz eingehen auf die direkten Projektziele (rot markiert) </a:t>
            </a:r>
          </a:p>
          <a:p>
            <a:r>
              <a:rPr lang="de-DE" baseline="0" dirty="0"/>
              <a:t>Je klarer Antrag, Ziele und Wirkungsbilder machen, damit man klarer ist, was man möchte</a:t>
            </a:r>
          </a:p>
          <a:p>
            <a:r>
              <a:rPr lang="de-DE" baseline="0" dirty="0"/>
              <a:t>Andere Städte/Gemeinden kein Budget für Transportradentwicklung, nur Wissenstransfer/Plattform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48ADD-957F-D44B-82D2-EB4E567608C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068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Workshop für Landeshauptstädte</a:t>
            </a:r>
            <a:r>
              <a:rPr lang="de-DE" baseline="0" dirty="0"/>
              <a:t> und e5-Gemeinden schon abgehalten, KEM Workshop im Juni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Workshops zur Vernetzung unter den bestehenden Verleihsystemen schon mehrfach abgehalten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v.a. das Projekt </a:t>
            </a:r>
            <a:r>
              <a:rPr lang="de-DE" baseline="0" dirty="0" err="1"/>
              <a:t>KLimaEntLaster</a:t>
            </a:r>
            <a:r>
              <a:rPr lang="de-DE" baseline="0" dirty="0"/>
              <a:t> ist für uns ein wichtiger Partner, weil sie ähnliche Ziele verfolgen </a:t>
            </a:r>
          </a:p>
          <a:p>
            <a:pPr marL="171450" indent="-171450">
              <a:buFontTx/>
              <a:buChar char="-"/>
            </a:pPr>
            <a:r>
              <a:rPr lang="de-DE" dirty="0"/>
              <a:t>Wir sammeln Infos,</a:t>
            </a:r>
            <a:r>
              <a:rPr lang="de-DE" baseline="0" dirty="0"/>
              <a:t> machen Befragungen, Evaluierungen, etc. um bundesweit alle bestehenden Aktivitäten im Bereich </a:t>
            </a:r>
            <a:r>
              <a:rPr lang="de-DE" baseline="0" dirty="0" err="1"/>
              <a:t>Transportsharing</a:t>
            </a:r>
            <a:r>
              <a:rPr lang="de-DE" baseline="0" dirty="0"/>
              <a:t> zu sammeln</a:t>
            </a:r>
          </a:p>
          <a:p>
            <a:pPr marL="171450" indent="-171450">
              <a:buFontTx/>
              <a:buChar char="-"/>
            </a:pPr>
            <a:r>
              <a:rPr lang="de-DE" baseline="0" dirty="0" err="1"/>
              <a:t>LaRa</a:t>
            </a:r>
            <a:r>
              <a:rPr lang="de-DE" baseline="0" dirty="0"/>
              <a:t> wird parallel dazu vor Ort gepusht und analysiert, um den </a:t>
            </a:r>
            <a:r>
              <a:rPr lang="de-DE" baseline="0" dirty="0" err="1"/>
              <a:t>Erkentnisgewinn</a:t>
            </a:r>
            <a:r>
              <a:rPr lang="de-DE" baseline="0" dirty="0"/>
              <a:t> dann weiterzugeben 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Größte: </a:t>
            </a:r>
            <a:r>
              <a:rPr lang="de-DE" baseline="0" dirty="0" err="1"/>
              <a:t>Grätzelrad</a:t>
            </a:r>
            <a:r>
              <a:rPr lang="de-DE" baseline="0" dirty="0"/>
              <a:t>, </a:t>
            </a:r>
            <a:r>
              <a:rPr lang="de-DE" baseline="0" dirty="0" err="1"/>
              <a:t>LaRa</a:t>
            </a:r>
            <a:r>
              <a:rPr lang="de-DE" baseline="0" dirty="0"/>
              <a:t> in Graz, Linz, Klagenfurt, Innsbruck interessiert sich, Kufstein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Bestehende Systeme an einen Tisch bringen, wie/wieso wird etwas gemacht, </a:t>
            </a:r>
            <a:r>
              <a:rPr lang="de-DE" baseline="0" dirty="0" err="1"/>
              <a:t>KlimaEntLaster</a:t>
            </a:r>
            <a:r>
              <a:rPr lang="de-DE" baseline="0" dirty="0"/>
              <a:t> – Leitfaden verbreiten,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Verschiedene Größenordnungen evaluieren (kleinere – </a:t>
            </a:r>
            <a:r>
              <a:rPr lang="de-DE" baseline="0" dirty="0" err="1"/>
              <a:t>Klimaentlaster</a:t>
            </a:r>
            <a:r>
              <a:rPr lang="de-DE" baseline="0" dirty="0"/>
              <a:t>) und größere – </a:t>
            </a:r>
            <a:r>
              <a:rPr lang="de-DE" baseline="0" dirty="0" err="1"/>
              <a:t>LaRa</a:t>
            </a:r>
            <a:r>
              <a:rPr lang="de-DE" baseline="0" dirty="0"/>
              <a:t>, </a:t>
            </a:r>
            <a:r>
              <a:rPr lang="de-DE" baseline="0" dirty="0" err="1"/>
              <a:t>Grätzelrad</a:t>
            </a:r>
            <a:r>
              <a:rPr lang="de-DE" baseline="0" dirty="0"/>
              <a:t>)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Keine Räder, Infrastruktur: über </a:t>
            </a:r>
            <a:r>
              <a:rPr lang="de-DE" baseline="0" dirty="0" err="1"/>
              <a:t>Kli:en</a:t>
            </a:r>
            <a:r>
              <a:rPr lang="de-DE" baseline="0" dirty="0"/>
              <a:t> </a:t>
            </a:r>
            <a:r>
              <a:rPr lang="de-DE" baseline="0" dirty="0" err="1"/>
              <a:t>vernetzung</a:t>
            </a:r>
            <a:r>
              <a:rPr lang="de-DE" baseline="0" dirty="0"/>
              <a:t>, Plattform, etc. finanziert</a:t>
            </a:r>
          </a:p>
          <a:p>
            <a:pPr marL="0" indent="0">
              <a:buFontTx/>
              <a:buNone/>
            </a:pPr>
            <a:r>
              <a:rPr lang="de-DE" baseline="0" dirty="0"/>
              <a:t>WICHTIG: Schwerpunkt liegt absolut im Wissenstransfer, im Austausch, im Vernetzen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48ADD-957F-D44B-82D2-EB4E567608C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630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Simpel und</a:t>
            </a:r>
            <a:r>
              <a:rPr lang="de-DE" baseline="0" dirty="0"/>
              <a:t> einfach in Struktur und Abwicklung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Wir sind ein Beispiel für eine sehr simple</a:t>
            </a:r>
            <a:r>
              <a:rPr lang="de-DE" baseline="0" dirty="0"/>
              <a:t> Projektstruktur, was das Arbeiten wirklich erleichtert bzw. es ermöglicht sich wirklich auf die Inhalte und nicht das „Rundherum“ zu konzentrieren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Laufzeit sind 12 Monate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Nur die GEA, der Rest ist Kooperationspartner (</a:t>
            </a:r>
            <a:r>
              <a:rPr lang="de-DE" baseline="0" dirty="0" err="1"/>
              <a:t>LoI</a:t>
            </a:r>
            <a:r>
              <a:rPr lang="de-DE" baseline="0" dirty="0"/>
              <a:t> – Geber, städte- und </a:t>
            </a:r>
            <a:r>
              <a:rPr lang="de-DE" baseline="0" dirty="0" err="1"/>
              <a:t>gemeindebund</a:t>
            </a:r>
            <a:r>
              <a:rPr lang="de-DE" baseline="0" dirty="0"/>
              <a:t>, e5, Holding Graz, Mobilitätsagentur) bzw. 2 kleine Subauftragnehmer sind mit an Bord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50 % € zu Projektbeginn, zweite Rate nach Projektabschluss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Keine komplizierten Stundennachweise, Abrechnungen, etc.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„Das Ergebnis“ muss stimmen und zu den versprochenen Leistungen im Antrag passen 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Immer wieder Abstimmung mit dem KLIEN</a:t>
            </a:r>
          </a:p>
          <a:p>
            <a:pPr marL="171450" indent="-171450">
              <a:buFontTx/>
              <a:buChar char="-"/>
            </a:pPr>
            <a:r>
              <a:rPr lang="de-DE" baseline="0" dirty="0"/>
              <a:t>F&amp;E-Dienstleistung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48ADD-957F-D44B-82D2-EB4E567608C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880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dirty="0"/>
              <a:t>Antragseinreichung</a:t>
            </a:r>
            <a:r>
              <a:rPr lang="de-DE" baseline="0" dirty="0"/>
              <a:t> leicht umsetzbar</a:t>
            </a:r>
          </a:p>
          <a:p>
            <a:pPr marL="0" indent="0">
              <a:buFontTx/>
              <a:buNone/>
            </a:pPr>
            <a:r>
              <a:rPr lang="de-DE" baseline="0" dirty="0"/>
              <a:t>Auch für jene mit wenig Erfahrung niederschwellig</a:t>
            </a:r>
          </a:p>
          <a:p>
            <a:pPr marL="0" indent="0">
              <a:buFontTx/>
              <a:buNone/>
            </a:pPr>
            <a:r>
              <a:rPr lang="de-DE" baseline="0" dirty="0"/>
              <a:t>Immer jemand für Nachfragen zur Verfügung</a:t>
            </a:r>
          </a:p>
          <a:p>
            <a:pPr marL="0" indent="0">
              <a:buFontTx/>
              <a:buNone/>
            </a:pPr>
            <a:endParaRPr lang="de-DE" baseline="0" dirty="0"/>
          </a:p>
          <a:p>
            <a:pPr marL="0" indent="0">
              <a:buFontTx/>
              <a:buNone/>
            </a:pPr>
            <a:r>
              <a:rPr lang="de-DE" baseline="0" dirty="0"/>
              <a:t>Sehr kurzes Projekt/12 Monate – im Vorlauf muss schon das wesentlichste eingetütet sein.</a:t>
            </a:r>
          </a:p>
          <a:p>
            <a:pPr marL="0" indent="0">
              <a:buFontTx/>
              <a:buNone/>
            </a:pPr>
            <a:r>
              <a:rPr lang="de-DE" baseline="0" dirty="0"/>
              <a:t>Immer mehrere Personen (projektfremde) gegenlesen lassen.</a:t>
            </a:r>
          </a:p>
          <a:p>
            <a:pPr marL="0" indent="0">
              <a:buFontTx/>
              <a:buNone/>
            </a:pPr>
            <a:endParaRPr lang="de-DE" baseline="0" dirty="0"/>
          </a:p>
          <a:p>
            <a:pPr marL="0" indent="0">
              <a:buFontTx/>
              <a:buNone/>
            </a:pPr>
            <a:r>
              <a:rPr lang="de-DE" dirty="0"/>
              <a:t>Stand am Nachmittag geht sich nicht aus – aber immer gerne für Fragen offen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48ADD-957F-D44B-82D2-EB4E567608C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355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48ADD-957F-D44B-82D2-EB4E567608C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26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F18C01-893C-4AF3-8EFC-AB490A2D6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6E022E-0C1A-49AC-AD3D-5516EF5A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31.05.2022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AD8297-EEDD-402E-A6F1-3E41ABDC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67342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F81576D1-EA41-40DD-A89D-D8FAC849E492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 bwMode="white">
          <a:xfrm>
            <a:off x="346473" y="3329174"/>
            <a:ext cx="7600949" cy="77967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Titel der LVA/Veranstaltung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48B92330-15FD-4D3C-95EB-1A7339B26E4D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3"/>
            </p:custDataLst>
          </p:nvPr>
        </p:nvSpPr>
        <p:spPr>
          <a:xfrm>
            <a:off x="346472" y="4162806"/>
            <a:ext cx="7600950" cy="259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202406" indent="0">
              <a:buNone/>
              <a:defRPr sz="1800">
                <a:solidFill>
                  <a:schemeClr val="bg1"/>
                </a:solidFill>
              </a:defRPr>
            </a:lvl3pPr>
            <a:lvl4pPr marL="403622" indent="0">
              <a:buNone/>
              <a:defRPr sz="1800">
                <a:solidFill>
                  <a:schemeClr val="bg1"/>
                </a:solidFill>
              </a:defRPr>
            </a:lvl4pPr>
            <a:lvl5pPr marL="6774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B073C7E-4EC8-405C-8D3D-23C7D2E483D3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4"/>
            </p:custDataLst>
          </p:nvPr>
        </p:nvSpPr>
        <p:spPr>
          <a:xfrm rot="16200000">
            <a:off x="5263753" y="901303"/>
            <a:ext cx="6966347" cy="75010"/>
          </a:xfrm>
        </p:spPr>
        <p:txBody>
          <a:bodyPr anchor="b"/>
          <a:lstStyle>
            <a:lvl1pPr marL="0" indent="0">
              <a:buNone/>
              <a:defRPr sz="6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BAAFC908-9F47-4AB1-AA84-BF3329A60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8" r="-1"/>
          <a:stretch/>
        </p:blipFill>
        <p:spPr>
          <a:xfrm>
            <a:off x="346473" y="350044"/>
            <a:ext cx="2618401" cy="54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Abschnit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9B4BDC3D-3FE3-45FA-834F-A2B3447CEFA7}"/>
              </a:ext>
            </a:extLst>
          </p:cNvPr>
          <p:cNvSpPr txBox="1"/>
          <p:nvPr userDrawn="1"/>
        </p:nvSpPr>
        <p:spPr>
          <a:xfrm>
            <a:off x="2036102" y="2267613"/>
            <a:ext cx="4998053" cy="1795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defTabSz="514350">
              <a:lnSpc>
                <a:spcPts val="1380"/>
              </a:lnSpc>
              <a:spcBef>
                <a:spcPts val="900"/>
              </a:spcBef>
              <a:buFont typeface="Arial" panose="020B0604020202020204" pitchFamily="34" charset="0"/>
              <a:buNone/>
              <a:defRPr lang="de-DE" sz="1350" b="0" i="0" dirty="0" smtClean="0"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88">
                <a:latin typeface="+mn-lt"/>
              </a:defRPr>
            </a:lvl2pPr>
            <a:lvl3pPr marL="5143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675">
                <a:latin typeface="+mn-lt"/>
              </a:defRPr>
            </a:lvl3pPr>
            <a:lvl4pPr marL="7715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4pPr>
            <a:lvl5pPr marL="10287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5pPr>
            <a:lvl6pPr marL="12858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6pPr>
            <a:lvl7pPr marL="15430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7pPr>
            <a:lvl8pPr marL="18002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8pPr>
            <a:lvl9pPr marL="20574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9pPr>
          </a:lstStyle>
          <a:p>
            <a:pPr lvl="0" algn="ctr"/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Unsere Projekte im Bereich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Smart </a:t>
            </a:r>
            <a:r>
              <a:rPr lang="de-DE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endParaRPr lang="de-DE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F9562D3-D1E6-4898-BD8F-378495626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535" y="2571750"/>
            <a:ext cx="991181" cy="98918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290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06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Abschnit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F9562D3-D1E6-4898-BD8F-3784956261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535" y="2571750"/>
            <a:ext cx="991181" cy="989187"/>
          </a:xfrm>
          <a:prstGeom prst="rect">
            <a:avLst/>
          </a:prstGeom>
        </p:spPr>
      </p:pic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DF51979F-482A-4250-9B59-2B2DE527F9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5516" y="2178092"/>
            <a:ext cx="7152968" cy="2873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Überschrift Abschnitt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290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96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5870" y="1582792"/>
            <a:ext cx="5083959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65871" y="1942792"/>
            <a:ext cx="5083959" cy="252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Consectetuer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0DA632D1-47AE-460F-8578-7CDBBD9D73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584" y="4484914"/>
            <a:ext cx="1724400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F5E58FD6-4D20-0C44-A4A8-D2D9365754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6423" y="1582792"/>
            <a:ext cx="2300285" cy="287972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3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3">
            <a:extLst>
              <a:ext uri="{FF2B5EF4-FFF2-40B4-BE49-F238E27FC236}">
                <a16:creationId xmlns:a16="http://schemas.microsoft.com/office/drawing/2014/main" id="{F5E58FD6-4D20-0C44-A4A8-D2D9365754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49545" y="1582792"/>
            <a:ext cx="2300285" cy="287972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422" y="1582517"/>
            <a:ext cx="5035054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6423" y="1942517"/>
            <a:ext cx="5035054" cy="252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Consectetuer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0DA632D1-47AE-460F-8578-7CDBBD9D737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29332" y="4484914"/>
            <a:ext cx="1724400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36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422" y="1582517"/>
            <a:ext cx="5035054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6423" y="1942517"/>
            <a:ext cx="5035054" cy="252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Consectetuer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1FA20FF-C6F7-48AB-A714-F9C56E69E56B}"/>
              </a:ext>
            </a:extLst>
          </p:cNvPr>
          <p:cNvSpPr/>
          <p:nvPr userDrawn="1"/>
        </p:nvSpPr>
        <p:spPr>
          <a:xfrm>
            <a:off x="6249432" y="1582517"/>
            <a:ext cx="2300400" cy="288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3C7D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5906798-2E7F-4AD1-A724-5DD893896425}"/>
              </a:ext>
            </a:extLst>
          </p:cNvPr>
          <p:cNvSpPr txBox="1"/>
          <p:nvPr userDrawn="1"/>
        </p:nvSpPr>
        <p:spPr>
          <a:xfrm>
            <a:off x="6696043" y="1624417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Zeitraum: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EA28145-8D1F-44B8-9960-D09C07E3ABE1}"/>
              </a:ext>
            </a:extLst>
          </p:cNvPr>
          <p:cNvSpPr txBox="1"/>
          <p:nvPr userDrawn="1"/>
        </p:nvSpPr>
        <p:spPr>
          <a:xfrm>
            <a:off x="6705039" y="2009088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Auftraggeber: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C8670D5-5512-4178-ABB7-F3F90133FC80}"/>
              </a:ext>
            </a:extLst>
          </p:cNvPr>
          <p:cNvSpPr txBox="1"/>
          <p:nvPr userDrawn="1"/>
        </p:nvSpPr>
        <p:spPr>
          <a:xfrm>
            <a:off x="6705039" y="3897878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Fördergeber: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EDEA097-3DF7-44F3-9068-445F058F5F2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49432" y="1776849"/>
            <a:ext cx="2300399" cy="19336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01/2020 – 02/2020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BA6229C5-ED0B-4CE4-8936-97960404992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49433" y="2162942"/>
            <a:ext cx="2300398" cy="50962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Holding Graz – Kommunale Dienstleistungen GmbH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0A962D6D-2A3C-4014-B1D1-AEC61E8B0E0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51872" y="4052229"/>
            <a:ext cx="2297959" cy="4102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Regionalresort Land Steiermark</a:t>
            </a:r>
          </a:p>
          <a:p>
            <a:pPr lvl="0"/>
            <a:r>
              <a:rPr lang="de-AT" dirty="0"/>
              <a:t>Steirischer Zentralraum</a:t>
            </a:r>
          </a:p>
          <a:p>
            <a:pPr lvl="0"/>
            <a:endParaRPr lang="de-AT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42C88C9-D427-4453-BA5C-F15432669D81}"/>
              </a:ext>
            </a:extLst>
          </p:cNvPr>
          <p:cNvSpPr txBox="1"/>
          <p:nvPr userDrawn="1"/>
        </p:nvSpPr>
        <p:spPr>
          <a:xfrm>
            <a:off x="6707479" y="2774216"/>
            <a:ext cx="1480929" cy="12311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Projektpartner: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73AF91CC-34C4-4F4A-BFB9-B79CB2CA0E8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51873" y="2928069"/>
            <a:ext cx="2297958" cy="8395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1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8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Holding Graz – Kommunale Dienstleistungen GmbH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23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EB8CA80B-C325-4CA9-B47C-7A320A77FC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421" y="1313274"/>
            <a:ext cx="7973409" cy="2439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600" b="0" i="0" u="none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Überschrift 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EE636783-7C69-4768-857B-9A3D26BB602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76422" y="1691014"/>
            <a:ext cx="7973408" cy="29989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just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1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385763" indent="-128588">
              <a:lnSpc>
                <a:spcPct val="100000"/>
              </a:lnSpc>
              <a:spcBef>
                <a:spcPts val="45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9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</a:t>
            </a:r>
            <a:endParaRPr lang="en-US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3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939A27-597E-4848-BE16-9C76286DB576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576422" y="1327355"/>
            <a:ext cx="7973409" cy="339212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35000" indent="-135000" algn="l">
              <a:lnSpc>
                <a:spcPts val="1530"/>
              </a:lnSpc>
              <a:spcBef>
                <a:spcPts val="900"/>
              </a:spcBef>
              <a:buClr>
                <a:srgbClr val="3C7DA0"/>
              </a:buClr>
              <a:buFont typeface="Symbol" panose="05050102010706020507" pitchFamily="18" charset="2"/>
              <a:buChar char="-"/>
              <a:defRPr lang="de-DE" sz="105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AT" dirty="0"/>
              <a:t> Integer </a:t>
            </a:r>
            <a:r>
              <a:rPr lang="de-AT" dirty="0" err="1"/>
              <a:t>tincidunt</a:t>
            </a:r>
            <a:r>
              <a:rPr lang="de-AT" dirty="0"/>
              <a:t>. </a:t>
            </a:r>
            <a:r>
              <a:rPr lang="de-AT" dirty="0" err="1"/>
              <a:t>Cras</a:t>
            </a:r>
            <a:r>
              <a:rPr lang="de-AT" dirty="0"/>
              <a:t> </a:t>
            </a:r>
            <a:r>
              <a:rPr lang="de-AT" dirty="0" err="1"/>
              <a:t>dapibus</a:t>
            </a:r>
            <a:r>
              <a:rPr lang="de-AT" dirty="0"/>
              <a:t>. </a:t>
            </a:r>
            <a:r>
              <a:rPr lang="de-AT" dirty="0" err="1"/>
              <a:t>Vivamus</a:t>
            </a:r>
            <a:r>
              <a:rPr lang="de-AT" dirty="0"/>
              <a:t> </a:t>
            </a:r>
            <a:r>
              <a:rPr lang="de-AT" dirty="0" err="1"/>
              <a:t>elementum</a:t>
            </a:r>
            <a:r>
              <a:rPr lang="de-AT" dirty="0"/>
              <a:t> </a:t>
            </a:r>
            <a:r>
              <a:rPr lang="de-AT" dirty="0" err="1"/>
              <a:t>semper</a:t>
            </a:r>
            <a:r>
              <a:rPr lang="de-AT" dirty="0"/>
              <a:t> </a:t>
            </a:r>
            <a:r>
              <a:rPr lang="de-AT" dirty="0" err="1"/>
              <a:t>nisi</a:t>
            </a:r>
            <a:r>
              <a:rPr lang="de-AT" dirty="0"/>
              <a:t>. </a:t>
            </a:r>
          </a:p>
          <a:p>
            <a:pPr lvl="0"/>
            <a:r>
              <a:rPr lang="de-AT" dirty="0"/>
              <a:t> </a:t>
            </a:r>
            <a:r>
              <a:rPr lang="de-AT" dirty="0" err="1"/>
              <a:t>enean</a:t>
            </a:r>
            <a:r>
              <a:rPr lang="de-AT" dirty="0"/>
              <a:t>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tellus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leo</a:t>
            </a:r>
            <a:r>
              <a:rPr lang="de-AT" dirty="0"/>
              <a:t> </a:t>
            </a:r>
            <a:r>
              <a:rPr lang="de-AT" dirty="0" err="1"/>
              <a:t>ligula</a:t>
            </a:r>
            <a:r>
              <a:rPr lang="de-AT" dirty="0"/>
              <a:t>, </a:t>
            </a:r>
            <a:r>
              <a:rPr lang="de-AT" dirty="0" err="1"/>
              <a:t>porttitor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eleifend</a:t>
            </a:r>
            <a:r>
              <a:rPr lang="de-AT" dirty="0"/>
              <a:t> </a:t>
            </a:r>
            <a:r>
              <a:rPr lang="de-AT" dirty="0" err="1"/>
              <a:t>ac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. </a:t>
            </a:r>
            <a:r>
              <a:rPr lang="de-AT" dirty="0" err="1"/>
              <a:t>Aliquam</a:t>
            </a:r>
            <a:r>
              <a:rPr lang="de-AT" dirty="0"/>
              <a:t> </a:t>
            </a:r>
            <a:r>
              <a:rPr lang="de-AT" dirty="0" err="1"/>
              <a:t>lorem</a:t>
            </a:r>
            <a:r>
              <a:rPr lang="de-AT" dirty="0"/>
              <a:t> ante, </a:t>
            </a:r>
            <a:r>
              <a:rPr lang="de-AT" dirty="0" err="1"/>
              <a:t>dapibus</a:t>
            </a:r>
            <a:r>
              <a:rPr lang="de-AT" dirty="0"/>
              <a:t> in, </a:t>
            </a:r>
            <a:r>
              <a:rPr lang="de-AT" dirty="0" err="1"/>
              <a:t>viverra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feugiat</a:t>
            </a:r>
            <a:r>
              <a:rPr lang="de-AT" dirty="0"/>
              <a:t> a, </a:t>
            </a:r>
            <a:r>
              <a:rPr lang="de-AT" dirty="0" err="1"/>
              <a:t>tellus</a:t>
            </a:r>
            <a:r>
              <a:rPr lang="de-AT" dirty="0"/>
              <a:t>.</a:t>
            </a:r>
          </a:p>
          <a:p>
            <a:pPr lvl="0"/>
            <a:r>
              <a:rPr lang="de-AT" dirty="0" err="1"/>
              <a:t>Quisque</a:t>
            </a:r>
            <a:r>
              <a:rPr lang="de-AT" dirty="0"/>
              <a:t> </a:t>
            </a:r>
            <a:r>
              <a:rPr lang="de-AT" dirty="0" err="1"/>
              <a:t>rutrum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imperdiet</a:t>
            </a:r>
            <a:r>
              <a:rPr lang="de-AT" dirty="0"/>
              <a:t>. </a:t>
            </a:r>
            <a:r>
              <a:rPr lang="de-AT" dirty="0" err="1"/>
              <a:t>Etiam</a:t>
            </a:r>
            <a:r>
              <a:rPr lang="de-AT" dirty="0"/>
              <a:t>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nisi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 </a:t>
            </a:r>
            <a:r>
              <a:rPr lang="de-AT" dirty="0" err="1"/>
              <a:t>augue</a:t>
            </a:r>
            <a:r>
              <a:rPr lang="de-AT" dirty="0"/>
              <a:t>. </a:t>
            </a:r>
            <a:r>
              <a:rPr lang="de-AT" dirty="0" err="1"/>
              <a:t>Cur</a:t>
            </a:r>
            <a:endParaRPr lang="de-AT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78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Bild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4E7A3655-B5C0-4A64-BDAB-44E9533023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7863" y="1268547"/>
            <a:ext cx="6983361" cy="3362448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1AA40F3A-BA92-4BF9-BF46-033C24EA5F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100489" y="4640804"/>
            <a:ext cx="6983361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">
            <a:extLst>
              <a:ext uri="{FF2B5EF4-FFF2-40B4-BE49-F238E27FC236}">
                <a16:creationId xmlns:a16="http://schemas.microsoft.com/office/drawing/2014/main" id="{EA69429C-5AB0-43E7-A239-31FF91A92F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23698" y="1423404"/>
            <a:ext cx="2630170" cy="311884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22" name="Bildplatzhalter 2">
            <a:extLst>
              <a:ext uri="{FF2B5EF4-FFF2-40B4-BE49-F238E27FC236}">
                <a16:creationId xmlns:a16="http://schemas.microsoft.com/office/drawing/2014/main" id="{387FBC39-421E-42EC-BB07-E6460FB1AF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1999" y="1423403"/>
            <a:ext cx="2630170" cy="3118845"/>
          </a:xfrm>
          <a:prstGeom prst="rect">
            <a:avLst/>
          </a:prstGeom>
          <a:ln>
            <a:solidFill>
              <a:srgbClr val="3C7DA0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AA40F3A-BA92-4BF9-BF46-033C24EA5F5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623555" y="4549900"/>
            <a:ext cx="2630169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8759451D-1358-46CF-A347-B0B73D6940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942000" y="4549623"/>
            <a:ext cx="2630169" cy="90904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16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Bil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6">
            <a:extLst>
              <a:ext uri="{FF2B5EF4-FFF2-40B4-BE49-F238E27FC236}">
                <a16:creationId xmlns:a16="http://schemas.microsoft.com/office/drawing/2014/main" id="{70264D0C-6723-48CB-8F37-89A4D90A4B0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76422" y="1334507"/>
            <a:ext cx="2504311" cy="3333357"/>
          </a:xfrm>
          <a:prstGeom prst="rect">
            <a:avLst/>
          </a:prstGeom>
          <a:ln>
            <a:solidFill>
              <a:srgbClr val="3C7DA0"/>
            </a:solidFill>
          </a:ln>
          <a:effectLst>
            <a:softEdge rad="0"/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4" name="Bildplatzhalter 6">
            <a:extLst>
              <a:ext uri="{FF2B5EF4-FFF2-40B4-BE49-F238E27FC236}">
                <a16:creationId xmlns:a16="http://schemas.microsoft.com/office/drawing/2014/main" id="{08CB0CF4-BB92-4B0E-9A9D-A70ED505641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319844" y="1334506"/>
            <a:ext cx="2504311" cy="3333357"/>
          </a:xfrm>
          <a:prstGeom prst="rect">
            <a:avLst/>
          </a:prstGeom>
          <a:ln>
            <a:solidFill>
              <a:srgbClr val="3C7DA0"/>
            </a:solidFill>
          </a:ln>
          <a:effectLst>
            <a:softEdge rad="0"/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83E40409-D463-4EF5-8276-460DCECAF17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45520" y="1334507"/>
            <a:ext cx="2504311" cy="3333357"/>
          </a:xfrm>
          <a:prstGeom prst="rect">
            <a:avLst/>
          </a:prstGeom>
          <a:ln>
            <a:solidFill>
              <a:srgbClr val="3C7DA0"/>
            </a:solidFill>
          </a:ln>
          <a:effectLst>
            <a:softEdge rad="0"/>
          </a:effectLst>
        </p:spPr>
        <p:txBody>
          <a:bodyPr/>
          <a:lstStyle/>
          <a:p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4B4154CB-9B10-482D-BDCC-8C7876E3D02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422" y="4682241"/>
            <a:ext cx="2504311" cy="9062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B4154CB-9B10-482D-BDCC-8C7876E3D02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319844" y="4682240"/>
            <a:ext cx="2504311" cy="9062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4B4154CB-9B10-482D-BDCC-8C7876E3D0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48518" y="4682239"/>
            <a:ext cx="2504311" cy="9062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4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>
              <a:defRPr/>
            </a:pPr>
            <a:r>
              <a:rPr lang="de-DE" dirty="0"/>
              <a:t>Fotos: </a:t>
            </a:r>
            <a:r>
              <a:rPr lang="de-AT" dirty="0"/>
              <a:t>© iStock/ XXXXXXXX</a:t>
            </a:r>
            <a:endParaRPr lang="de-D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1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3F18C01-893C-4AF3-8EFC-AB490A2D6C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66E022E-0C1A-49AC-AD3D-5516EF5A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BDD6F96-AAEB-4E7D-85A4-ADD138B9A154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 bwMode="white">
          <a:xfrm>
            <a:off x="346474" y="2571750"/>
            <a:ext cx="7600949" cy="779673"/>
          </a:xfrm>
        </p:spPr>
        <p:txBody>
          <a:bodyPr/>
          <a:lstStyle>
            <a:lvl1pPr>
              <a:defRPr b="1">
                <a:solidFill>
                  <a:schemeClr val="accent5"/>
                </a:solidFill>
              </a:defRPr>
            </a:lvl1pPr>
          </a:lstStyle>
          <a:p>
            <a:r>
              <a:rPr lang="de-AT" dirty="0"/>
              <a:t>Titel der LVA/Veranstaltung</a:t>
            </a: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B4D81D98-0BB8-4C70-93ED-05A92BE654F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346473" y="3405382"/>
            <a:ext cx="7600950" cy="259175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  <a:lvl2pPr marL="0" indent="0">
              <a:buNone/>
              <a:defRPr sz="1800">
                <a:solidFill>
                  <a:schemeClr val="bg1"/>
                </a:solidFill>
              </a:defRPr>
            </a:lvl2pPr>
            <a:lvl3pPr marL="202406" indent="0">
              <a:buNone/>
              <a:defRPr sz="1800">
                <a:solidFill>
                  <a:schemeClr val="bg1"/>
                </a:solidFill>
              </a:defRPr>
            </a:lvl3pPr>
            <a:lvl4pPr marL="403622" indent="0">
              <a:buNone/>
              <a:defRPr sz="1800">
                <a:solidFill>
                  <a:schemeClr val="bg1"/>
                </a:solidFill>
              </a:defRPr>
            </a:lvl4pPr>
            <a:lvl5pPr marL="677466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de-AT" dirty="0"/>
              <a:t>Untertitel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C16D38-878B-44AE-A39C-9D75C6749F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294" y="351329"/>
            <a:ext cx="2064590" cy="5658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ABC4F5E-4088-4C8F-BBD8-886CB9A26B1F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6472" y="351329"/>
            <a:ext cx="547146" cy="5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1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Projekt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8986" y="532540"/>
            <a:ext cx="5706390" cy="1907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1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0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Kurzbeschreibung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8986" y="213115"/>
            <a:ext cx="5706390" cy="3131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514350" rtl="0" eaLnBrk="1" latinLnBrk="0" hangingPunct="1">
              <a:lnSpc>
                <a:spcPct val="100000"/>
              </a:lnSpc>
              <a:spcBef>
                <a:spcPts val="450"/>
              </a:spcBef>
              <a:buClrTx/>
              <a:buFontTx/>
              <a:buNone/>
              <a:defRPr lang="de-DE" sz="20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Projekttitel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98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GEA_Smart_Mobility_Pro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FF8D039-DB78-994D-BE4D-1ABCC90FF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450" y="1655685"/>
            <a:ext cx="4932364" cy="22489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084AC"/>
              </a:buClr>
              <a:buFont typeface="Arial" panose="020B0604020202020204" pitchFamily="34" charset="0"/>
              <a:buNone/>
              <a:defRPr lang="de-DE" sz="1800" b="0" i="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514350" indent="-171450">
              <a:lnSpc>
                <a:spcPct val="100000"/>
              </a:lnSpc>
              <a:spcBef>
                <a:spcPts val="60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12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/>
              <a:t>Headline einzeilig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1302DEE2-43B5-E54C-A537-C481602AE2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9266" y="579557"/>
            <a:ext cx="5364162" cy="206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1200" i="0" kern="1200" dirty="0" smtClean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Kurzbeschreibung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FD95345A-2811-3844-9808-C9B4602F73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903" y="160013"/>
            <a:ext cx="5364162" cy="324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defRPr lang="de-DE" sz="2400" i="0" kern="1200" dirty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de-DE" dirty="0"/>
              <a:t>GEA Projekt 1 Smart Mobility</a:t>
            </a:r>
          </a:p>
        </p:txBody>
      </p:sp>
      <p:sp>
        <p:nvSpPr>
          <p:cNvPr id="12" name="Bildplatzhalter 3">
            <a:extLst>
              <a:ext uri="{FF2B5EF4-FFF2-40B4-BE49-F238E27FC236}">
                <a16:creationId xmlns:a16="http://schemas.microsoft.com/office/drawing/2014/main" id="{F5E58FD6-4D20-0C44-A4A8-D2D9365754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23903" y="1708150"/>
            <a:ext cx="2300285" cy="28797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599EE39A-A6B9-A940-85B2-A2FFB5BB42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00450" y="2226039"/>
            <a:ext cx="4932364" cy="23618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685800" rtl="0" eaLnBrk="0" fontAlgn="base" latinLnBrk="0" hangingPunct="0">
              <a:lnSpc>
                <a:spcPts val="1500"/>
              </a:lnSpc>
              <a:spcBef>
                <a:spcPts val="12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 lang="de-DE" sz="10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Arial Unicode MS" panose="020B0604020202020204" pitchFamily="34" charset="-128"/>
              </a:defRPr>
            </a:lvl1pPr>
            <a:lvl2pPr marL="514350" indent="-171450">
              <a:lnSpc>
                <a:spcPct val="100000"/>
              </a:lnSpc>
              <a:spcBef>
                <a:spcPts val="600"/>
              </a:spcBef>
              <a:buClr>
                <a:srgbClr val="65A73E"/>
              </a:buClr>
              <a:buFont typeface="Arial" panose="020B0604020202020204" pitchFamily="34" charset="0"/>
              <a:buChar char="•"/>
              <a:defRPr lang="de-DE" sz="1200" i="1" kern="1200" dirty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8"/>
              </a:defRPr>
            </a:lvl2pPr>
          </a:lstStyle>
          <a:p>
            <a:pPr lvl="0"/>
            <a:r>
              <a:rPr lang="de-AT" dirty="0" err="1"/>
              <a:t>Consectetuer</a:t>
            </a:r>
            <a:r>
              <a:rPr lang="de-AT" dirty="0"/>
              <a:t> </a:t>
            </a:r>
            <a:r>
              <a:rPr lang="de-AT" dirty="0" err="1"/>
              <a:t>adipiscing</a:t>
            </a:r>
            <a:r>
              <a:rPr lang="de-AT" dirty="0"/>
              <a:t> </a:t>
            </a:r>
            <a:r>
              <a:rPr lang="de-AT" dirty="0" err="1"/>
              <a:t>elit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commodo </a:t>
            </a:r>
            <a:r>
              <a:rPr lang="de-AT" dirty="0" err="1"/>
              <a:t>ligula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 </a:t>
            </a:r>
            <a:r>
              <a:rPr lang="de-AT" dirty="0" err="1"/>
              <a:t>dolor</a:t>
            </a:r>
            <a:r>
              <a:rPr lang="de-AT" dirty="0"/>
              <a:t>. </a:t>
            </a:r>
            <a:r>
              <a:rPr lang="de-AT" dirty="0" err="1"/>
              <a:t>Aenean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. Cum </a:t>
            </a:r>
            <a:r>
              <a:rPr lang="de-AT" dirty="0" err="1"/>
              <a:t>sociis</a:t>
            </a:r>
            <a:r>
              <a:rPr lang="de-AT" dirty="0"/>
              <a:t> </a:t>
            </a:r>
            <a:r>
              <a:rPr lang="de-AT" dirty="0" err="1"/>
              <a:t>natoque</a:t>
            </a:r>
            <a:r>
              <a:rPr lang="de-AT" dirty="0"/>
              <a:t> </a:t>
            </a:r>
            <a:r>
              <a:rPr lang="de-AT" dirty="0" err="1"/>
              <a:t>penatibus</a:t>
            </a:r>
            <a:r>
              <a:rPr lang="de-AT" dirty="0"/>
              <a:t> et </a:t>
            </a:r>
            <a:r>
              <a:rPr lang="de-AT" dirty="0" err="1"/>
              <a:t>magnis</a:t>
            </a:r>
            <a:r>
              <a:rPr lang="de-AT" dirty="0"/>
              <a:t> </a:t>
            </a:r>
            <a:r>
              <a:rPr lang="de-AT" dirty="0" err="1"/>
              <a:t>dis</a:t>
            </a:r>
            <a:r>
              <a:rPr lang="de-AT" dirty="0"/>
              <a:t> </a:t>
            </a:r>
            <a:r>
              <a:rPr lang="de-AT" dirty="0" err="1"/>
              <a:t>parturient</a:t>
            </a:r>
            <a:r>
              <a:rPr lang="de-AT" dirty="0"/>
              <a:t> </a:t>
            </a:r>
            <a:r>
              <a:rPr lang="de-AT" dirty="0" err="1"/>
              <a:t>montes</a:t>
            </a:r>
            <a:r>
              <a:rPr lang="de-AT" dirty="0"/>
              <a:t>, </a:t>
            </a:r>
            <a:r>
              <a:rPr lang="de-AT" dirty="0" err="1"/>
              <a:t>nascetur</a:t>
            </a:r>
            <a:r>
              <a:rPr lang="de-AT" dirty="0"/>
              <a:t> </a:t>
            </a:r>
            <a:r>
              <a:rPr lang="de-AT" dirty="0" err="1"/>
              <a:t>ridiculus</a:t>
            </a:r>
            <a:r>
              <a:rPr lang="de-AT" dirty="0"/>
              <a:t> </a:t>
            </a:r>
            <a:r>
              <a:rPr lang="de-AT" dirty="0" err="1"/>
              <a:t>mus</a:t>
            </a:r>
            <a:r>
              <a:rPr lang="de-AT" dirty="0"/>
              <a:t>. </a:t>
            </a: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quam</a:t>
            </a:r>
            <a:r>
              <a:rPr lang="de-AT" dirty="0"/>
              <a:t> </a:t>
            </a:r>
            <a:r>
              <a:rPr lang="de-AT" dirty="0" err="1"/>
              <a:t>felis</a:t>
            </a:r>
            <a:r>
              <a:rPr lang="de-AT" dirty="0"/>
              <a:t>, </a:t>
            </a:r>
            <a:r>
              <a:rPr lang="de-AT" dirty="0" err="1"/>
              <a:t>ultricies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pellentesque</a:t>
            </a:r>
            <a:r>
              <a:rPr lang="de-AT" dirty="0"/>
              <a:t> </a:t>
            </a:r>
            <a:r>
              <a:rPr lang="de-AT" dirty="0" err="1"/>
              <a:t>eu</a:t>
            </a:r>
            <a:r>
              <a:rPr lang="de-AT" dirty="0"/>
              <a:t>, </a:t>
            </a:r>
            <a:r>
              <a:rPr lang="de-AT" dirty="0" err="1"/>
              <a:t>pretium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, </a:t>
            </a:r>
            <a:r>
              <a:rPr lang="de-AT" dirty="0" err="1"/>
              <a:t>sem</a:t>
            </a:r>
            <a:r>
              <a:rPr lang="de-AT" dirty="0"/>
              <a:t>. </a:t>
            </a:r>
            <a:r>
              <a:rPr lang="de-AT" dirty="0" err="1"/>
              <a:t>Nulla</a:t>
            </a:r>
            <a:r>
              <a:rPr lang="de-AT" dirty="0"/>
              <a:t> </a:t>
            </a:r>
            <a:r>
              <a:rPr lang="de-AT" dirty="0" err="1"/>
              <a:t>consequat</a:t>
            </a:r>
            <a:r>
              <a:rPr lang="de-AT" dirty="0"/>
              <a:t> </a:t>
            </a:r>
            <a:r>
              <a:rPr lang="de-AT" dirty="0" err="1"/>
              <a:t>massa</a:t>
            </a:r>
            <a:r>
              <a:rPr lang="de-AT" dirty="0"/>
              <a:t> </a:t>
            </a:r>
            <a:r>
              <a:rPr lang="de-AT" dirty="0" err="1"/>
              <a:t>quis</a:t>
            </a:r>
            <a:r>
              <a:rPr lang="de-AT" dirty="0"/>
              <a:t> </a:t>
            </a:r>
            <a:r>
              <a:rPr lang="de-AT" dirty="0" err="1"/>
              <a:t>enim</a:t>
            </a:r>
            <a:r>
              <a:rPr lang="de-AT" dirty="0"/>
              <a:t>. </a:t>
            </a:r>
          </a:p>
          <a:p>
            <a:pPr lvl="0"/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</a:t>
            </a:r>
          </a:p>
          <a:p>
            <a:pPr marL="0" marR="0" lvl="0" indent="0" algn="l" defTabSz="685800" rtl="0" eaLnBrk="0" fontAlgn="base" latinLnBrk="0" hangingPunct="0">
              <a:lnSpc>
                <a:spcPts val="1500"/>
              </a:lnSpc>
              <a:spcBef>
                <a:spcPts val="12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dirty="0" err="1"/>
              <a:t>Donec</a:t>
            </a:r>
            <a:r>
              <a:rPr lang="de-AT" dirty="0"/>
              <a:t> </a:t>
            </a:r>
            <a:r>
              <a:rPr lang="de-AT" dirty="0" err="1"/>
              <a:t>pede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fringilla</a:t>
            </a:r>
            <a:r>
              <a:rPr lang="de-AT" dirty="0"/>
              <a:t> </a:t>
            </a:r>
            <a:r>
              <a:rPr lang="de-AT" dirty="0" err="1"/>
              <a:t>vel</a:t>
            </a:r>
            <a:r>
              <a:rPr lang="de-AT" dirty="0"/>
              <a:t>, </a:t>
            </a:r>
            <a:r>
              <a:rPr lang="de-AT" dirty="0" err="1"/>
              <a:t>aliquet</a:t>
            </a:r>
            <a:r>
              <a:rPr lang="de-AT" dirty="0"/>
              <a:t> </a:t>
            </a:r>
            <a:r>
              <a:rPr lang="de-AT" dirty="0" err="1"/>
              <a:t>nec</a:t>
            </a:r>
            <a:r>
              <a:rPr lang="de-AT" dirty="0"/>
              <a:t>, </a:t>
            </a:r>
            <a:r>
              <a:rPr lang="de-AT" dirty="0" err="1"/>
              <a:t>vulputate</a:t>
            </a:r>
            <a:r>
              <a:rPr lang="de-AT" dirty="0"/>
              <a:t> </a:t>
            </a:r>
            <a:r>
              <a:rPr lang="de-AT" dirty="0" err="1"/>
              <a:t>eget</a:t>
            </a:r>
            <a:r>
              <a:rPr lang="de-AT" dirty="0"/>
              <a:t>,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. </a:t>
            </a:r>
            <a:r>
              <a:rPr lang="de-AT" dirty="0" err="1"/>
              <a:t>arcu</a:t>
            </a:r>
            <a:r>
              <a:rPr lang="de-AT" dirty="0"/>
              <a:t>. In </a:t>
            </a:r>
            <a:r>
              <a:rPr lang="de-AT" dirty="0" err="1"/>
              <a:t>enim</a:t>
            </a:r>
            <a:r>
              <a:rPr lang="de-AT" dirty="0"/>
              <a:t> </a:t>
            </a:r>
            <a:r>
              <a:rPr lang="de-AT" dirty="0" err="1"/>
              <a:t>justo</a:t>
            </a:r>
            <a:r>
              <a:rPr lang="de-AT" dirty="0"/>
              <a:t>, </a:t>
            </a:r>
            <a:r>
              <a:rPr lang="de-AT" dirty="0" err="1"/>
              <a:t>rhoncus</a:t>
            </a:r>
            <a:r>
              <a:rPr lang="de-AT" dirty="0"/>
              <a:t> </a:t>
            </a:r>
            <a:r>
              <a:rPr lang="de-AT" dirty="0" err="1"/>
              <a:t>ut</a:t>
            </a:r>
            <a:r>
              <a:rPr lang="de-AT" dirty="0"/>
              <a:t>, </a:t>
            </a:r>
            <a:r>
              <a:rPr lang="de-AT" dirty="0" err="1"/>
              <a:t>imperdiet</a:t>
            </a:r>
            <a:r>
              <a:rPr lang="de-AT" dirty="0"/>
              <a:t> a, </a:t>
            </a:r>
            <a:r>
              <a:rPr lang="de-AT" dirty="0" err="1"/>
              <a:t>venenatis</a:t>
            </a:r>
            <a:r>
              <a:rPr lang="de-AT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DE" dirty="0"/>
              <a:t> </a:t>
            </a:r>
            <a:r>
              <a:rPr lang="de-AT" dirty="0" err="1"/>
              <a:t>vitae</a:t>
            </a:r>
            <a:r>
              <a:rPr lang="de-AT" dirty="0"/>
              <a:t>, </a:t>
            </a:r>
            <a:r>
              <a:rPr lang="de-AT" dirty="0" err="1"/>
              <a:t>justo</a:t>
            </a:r>
            <a:r>
              <a:rPr lang="de-AT" dirty="0"/>
              <a:t>.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0594" y="222069"/>
            <a:ext cx="529045" cy="529045"/>
          </a:xfrm>
          <a:prstGeom prst="rect">
            <a:avLst/>
          </a:prstGeom>
        </p:spPr>
      </p:pic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81E329B3-4B7E-F042-B4A9-AC6321D44E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8065531" y="4065032"/>
            <a:ext cx="1958091" cy="198846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AT" sz="500">
                <a:effectLst/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Foto: </a:t>
            </a:r>
            <a:r>
              <a:rPr lang="de-AT" dirty="0">
                <a:effectLst/>
                <a:latin typeface="Helvetica" pitchFamily="2" charset="0"/>
              </a:rPr>
              <a:t>© </a:t>
            </a:r>
            <a:r>
              <a:rPr lang="de-DE" dirty="0"/>
              <a:t>XXXXX</a:t>
            </a:r>
          </a:p>
        </p:txBody>
      </p:sp>
    </p:spTree>
    <p:extLst>
      <p:ext uri="{BB962C8B-B14F-4D97-AF65-F5344CB8AC3E}">
        <p14:creationId xmlns:p14="http://schemas.microsoft.com/office/powerpoint/2010/main" val="414732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/>
    </mc:Choice>
    <mc:Fallback xmlns="">
      <p:transition spd="slow" advClick="0" advTm="20000"/>
    </mc:Fallback>
  </mc:AlternateContent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81075" y="394191"/>
            <a:ext cx="6967124" cy="280894"/>
          </a:xfrm>
        </p:spPr>
        <p:txBody>
          <a:bodyPr/>
          <a:lstStyle>
            <a:lvl1pPr>
              <a:defRPr b="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Folientitel – Aufbau der LVA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9AD4FC-B392-43C1-88AF-11A99A7BAEB9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981076" y="1162051"/>
            <a:ext cx="6966347" cy="3259931"/>
          </a:xfrm>
        </p:spPr>
        <p:txBody>
          <a:bodyPr numCol="2" spcCol="540000"/>
          <a:lstStyle>
            <a:lvl1pPr marL="342900" indent="-342900">
              <a:buClr>
                <a:schemeClr val="accent2"/>
              </a:buClr>
              <a:buFont typeface="+mj-lt"/>
              <a:buAutoNum type="arabicPeriod"/>
              <a:defRPr lang="de-AT" dirty="0">
                <a:solidFill>
                  <a:schemeClr val="accent2"/>
                </a:solidFill>
              </a:defRPr>
            </a:lvl1pPr>
            <a:lvl2pPr marL="400050" indent="-203597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>
                <a:solidFill>
                  <a:schemeClr val="tx1"/>
                </a:solidFill>
              </a:defRPr>
            </a:lvl2pPr>
            <a:lvl3pPr marL="603647" indent="-200025">
              <a:buClr>
                <a:schemeClr val="accent2"/>
              </a:buClr>
              <a:buFont typeface="Wingdings" panose="05000000000000000000" pitchFamily="2" charset="2"/>
              <a:buChar char="§"/>
              <a:defRPr lang="de-AT" sz="1500" dirty="0"/>
            </a:lvl3pPr>
            <a:lvl4pPr marL="608410" indent="0">
              <a:buClr>
                <a:schemeClr val="accent1"/>
              </a:buClr>
              <a:buNone/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Gliederung Teil 1</a:t>
            </a:r>
          </a:p>
          <a:p>
            <a:pPr lvl="2"/>
            <a:r>
              <a:rPr lang="de-AT" dirty="0"/>
              <a:t>Unterpunkt (!!) für korrekten Einzug nach jedem Hauptteil zweimal Enter klicken!</a:t>
            </a:r>
          </a:p>
          <a:p>
            <a:pPr lvl="0"/>
            <a:r>
              <a:rPr lang="de-AT" dirty="0"/>
              <a:t>Teil 2</a:t>
            </a:r>
          </a:p>
          <a:p>
            <a:pPr lvl="2"/>
            <a:r>
              <a:rPr lang="de-AT" dirty="0"/>
              <a:t>Unterpunkt</a:t>
            </a:r>
          </a:p>
          <a:p>
            <a:pPr lvl="2"/>
            <a:r>
              <a:rPr lang="de-AT" dirty="0"/>
              <a:t>Unterpunkt</a:t>
            </a:r>
          </a:p>
          <a:p>
            <a:pPr lvl="0"/>
            <a:r>
              <a:rPr lang="de-AT" dirty="0"/>
              <a:t>Teil 3</a:t>
            </a:r>
          </a:p>
          <a:p>
            <a:pPr lvl="0"/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7C8C99-637D-4DB8-AFCA-B794D0BC8E98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472" y="351328"/>
            <a:ext cx="366620" cy="36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15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81075" y="394191"/>
            <a:ext cx="6967124" cy="28089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Folientitel – Inhalte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7C8C99-637D-4DB8-AFCA-B794D0BC8E9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472" y="351328"/>
            <a:ext cx="366620" cy="36662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563F411-74E6-48A4-8D7D-1C62E2FF222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981076" y="1162051"/>
            <a:ext cx="6966347" cy="3259931"/>
          </a:xfrm>
        </p:spPr>
        <p:txBody>
          <a:bodyPr numCol="2" spcCol="540000"/>
          <a:lstStyle>
            <a:lvl1pPr marL="202500" indent="-202500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/>
            </a:lvl1pPr>
            <a:lvl2pPr marL="400050" indent="-203597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/>
            </a:lvl2pPr>
            <a:lvl3pPr marL="603647" indent="-200025">
              <a:buClr>
                <a:schemeClr val="accent2"/>
              </a:buClr>
              <a:buFont typeface="Wingdings" panose="05000000000000000000" pitchFamily="2" charset="2"/>
              <a:buChar char="§"/>
              <a:defRPr lang="de-AT" dirty="0"/>
            </a:lvl3pPr>
            <a:lvl4pPr>
              <a:buClr>
                <a:schemeClr val="accent1"/>
              </a:buClr>
              <a:defRPr lang="de-AT" dirty="0"/>
            </a:lvl4pPr>
            <a:lvl5pPr>
              <a:buClr>
                <a:schemeClr val="accent1"/>
              </a:buClr>
              <a:defRPr lang="de-AT" dirty="0"/>
            </a:lvl5pPr>
          </a:lstStyle>
          <a:p>
            <a:pPr lvl="0"/>
            <a:r>
              <a:rPr lang="de-AT" dirty="0"/>
              <a:t>Inhalte (Texte min. 18pt)</a:t>
            </a:r>
          </a:p>
          <a:p>
            <a:pPr lvl="2"/>
            <a:r>
              <a:rPr lang="de-AT" dirty="0"/>
              <a:t>Zweite Ebene</a:t>
            </a:r>
          </a:p>
          <a:p>
            <a:pPr lvl="3"/>
            <a:r>
              <a:rPr lang="de-AT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30773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800308-609F-43F8-A26B-1C8A6934DB39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981075" y="394191"/>
            <a:ext cx="6967124" cy="280894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Folientitel – Inhalte mit Graphik</a:t>
            </a:r>
            <a:endParaRPr lang="de-AT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3E4034-6935-4B71-9A67-0E435E534DE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31.05.2022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D50658-ABE2-461D-84EF-37BA96365E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7C8C99-637D-4DB8-AFCA-B794D0BC8E98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6472" y="351328"/>
            <a:ext cx="366620" cy="3666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82014A1-5E7D-4669-87AC-4D29A29C0BBA}"/>
              </a:ext>
            </a:extLst>
          </p:cNvPr>
          <p:cNvSpPr txBox="1"/>
          <p:nvPr userDrawn="1"/>
        </p:nvSpPr>
        <p:spPr>
          <a:xfrm>
            <a:off x="981075" y="1326357"/>
            <a:ext cx="3590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AT" sz="1350" dirty="0"/>
              <a:t>Inhalte (Texte min. 18pt)</a:t>
            </a:r>
          </a:p>
          <a:p>
            <a:pPr marL="214313" indent="-214313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35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2EEC6CB-528D-488B-BB63-9DBCB50EF3C8}"/>
              </a:ext>
            </a:extLst>
          </p:cNvPr>
          <p:cNvSpPr/>
          <p:nvPr userDrawn="1"/>
        </p:nvSpPr>
        <p:spPr>
          <a:xfrm>
            <a:off x="4814888" y="1326356"/>
            <a:ext cx="3969543" cy="2967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0BD11CC-F941-4307-AF28-CDDF7F48EE0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4814888" y="4293394"/>
            <a:ext cx="3969544" cy="128588"/>
          </a:xfrm>
        </p:spPr>
        <p:txBody>
          <a:bodyPr anchor="b"/>
          <a:lstStyle>
            <a:lvl1pPr marL="0" indent="0">
              <a:buNone/>
              <a:defRPr sz="600" cap="all" baseline="0">
                <a:solidFill>
                  <a:schemeClr val="accent5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de-AT" dirty="0"/>
              <a:t>© Copyright-Info, Quelle, …</a:t>
            </a:r>
          </a:p>
        </p:txBody>
      </p:sp>
    </p:spTree>
    <p:extLst>
      <p:ext uri="{BB962C8B-B14F-4D97-AF65-F5344CB8AC3E}">
        <p14:creationId xmlns:p14="http://schemas.microsoft.com/office/powerpoint/2010/main" val="20640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 t="-1"/>
          <a:stretch/>
        </p:blipFill>
        <p:spPr>
          <a:xfrm>
            <a:off x="0" y="362"/>
            <a:ext cx="9144000" cy="221010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264F1C9-8A95-CD4F-A1CE-87F549A433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0045" y="4034828"/>
            <a:ext cx="1397646" cy="814262"/>
          </a:xfrm>
          <a:prstGeom prst="rect">
            <a:avLst/>
          </a:prstGeom>
        </p:spPr>
      </p:pic>
      <p:sp>
        <p:nvSpPr>
          <p:cNvPr id="12" name="Textfeld 11"/>
          <p:cNvSpPr txBox="1"/>
          <p:nvPr userDrawn="1"/>
        </p:nvSpPr>
        <p:spPr>
          <a:xfrm>
            <a:off x="1465160" y="2464399"/>
            <a:ext cx="6210300" cy="974626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algn="ctr" defTabSz="514350" eaLnBrk="1" latinLnBrk="0" hangingPunct="1">
              <a:lnSpc>
                <a:spcPts val="3750"/>
              </a:lnSpc>
              <a:buClrTx/>
              <a:buFontTx/>
              <a:buNone/>
              <a:defRPr sz="3375" b="0" i="0">
                <a:solidFill>
                  <a:schemeClr val="bg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2pPr>
            <a:lvl3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3pPr>
            <a:lvl4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4pPr>
            <a:lvl5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5pPr>
            <a:lvl6pPr marL="3429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6pPr>
            <a:lvl7pPr marL="6858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7pPr>
            <a:lvl8pPr marL="10287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8pPr>
            <a:lvl9pPr marL="13716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9pPr>
          </a:lstStyle>
          <a:p>
            <a:pPr lvl="0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Grazer Energieagentur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D49A3E82-9644-4255-A622-C4B798862A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34916" y="3193069"/>
            <a:ext cx="4267904" cy="1922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Zweck der Präsentation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0D03912F-3904-43F3-BBE7-D531EBE640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46888" y="3439025"/>
            <a:ext cx="4267904" cy="19220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de-DE" dirty="0"/>
              <a:t>Vorname Nachname, Datum der Präsentation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B2D0B8CB-4006-4BEA-89D9-21D6973988FC}"/>
              </a:ext>
            </a:extLst>
          </p:cNvPr>
          <p:cNvCxnSpPr>
            <a:cxnSpLocks/>
          </p:cNvCxnSpPr>
          <p:nvPr userDrawn="1"/>
        </p:nvCxnSpPr>
        <p:spPr>
          <a:xfrm>
            <a:off x="-6264" y="3830395"/>
            <a:ext cx="915026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95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2880">
          <p15:clr>
            <a:srgbClr val="FBAE40"/>
          </p15:clr>
        </p15:guide>
        <p15:guide id="7" orient="horz" pos="2414">
          <p15:clr>
            <a:srgbClr val="FBAE40"/>
          </p15:clr>
        </p15:guide>
        <p15:guide id="8" pos="5488">
          <p15:clr>
            <a:srgbClr val="FBAE40"/>
          </p15:clr>
        </p15:guide>
        <p15:guide id="9" orient="horz" pos="116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9236B12-15D3-334E-B3DC-052A72D72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502" y="548640"/>
            <a:ext cx="504588" cy="375918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1115484" y="924394"/>
            <a:ext cx="2259916" cy="862352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defTabSz="514350" eaLnBrk="1" latinLnBrk="0" hangingPunct="1">
              <a:lnSpc>
                <a:spcPts val="2279"/>
              </a:lnSpc>
              <a:buClrTx/>
              <a:buFontTx/>
              <a:buNone/>
              <a:defRPr sz="1800" b="0" i="0"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2pPr>
            <a:lvl3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3pPr>
            <a:lvl4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4pPr>
            <a:lvl5pPr defTabSz="514350">
              <a:lnSpc>
                <a:spcPct val="90000"/>
              </a:lnSpc>
              <a:defRPr sz="2475">
                <a:latin typeface="Calibri Light" panose="020F0302020204030204" pitchFamily="34" charset="0"/>
              </a:defRPr>
            </a:lvl5pPr>
            <a:lvl6pPr marL="3429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6pPr>
            <a:lvl7pPr marL="6858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7pPr>
            <a:lvl8pPr marL="10287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8pPr>
            <a:lvl9pPr marL="1371600" defTabSz="51435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75">
                <a:latin typeface="Calibri Light" panose="020F0302020204030204" pitchFamily="34" charset="0"/>
              </a:defRPr>
            </a:lvl9pPr>
          </a:lstStyle>
          <a:p>
            <a:pPr lvl="0" algn="ctr"/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Unsere Mission</a:t>
            </a:r>
            <a:b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„Neue Wege zum Ziel“</a:t>
            </a:r>
          </a:p>
        </p:txBody>
      </p:sp>
      <p:sp>
        <p:nvSpPr>
          <p:cNvPr id="16" name="Textfeld 15"/>
          <p:cNvSpPr txBox="1">
            <a:spLocks/>
          </p:cNvSpPr>
          <p:nvPr userDrawn="1"/>
        </p:nvSpPr>
        <p:spPr>
          <a:xfrm>
            <a:off x="755360" y="2137201"/>
            <a:ext cx="2980163" cy="28725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85750" indent="-285750">
              <a:lnSpc>
                <a:spcPts val="204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de-DE" sz="14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>
                <a:latin typeface="+mn-lt"/>
              </a:defRPr>
            </a:lvl2pPr>
            <a:lvl3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>
                <a:latin typeface="+mn-lt"/>
              </a:defRPr>
            </a:lvl3pPr>
            <a:lvl4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4pPr>
            <a:lvl5pPr indent="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5pPr>
            <a:lvl6pPr marL="17145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6pPr>
            <a:lvl7pPr marL="20574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7pPr>
            <a:lvl8pPr marL="24003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8pPr>
            <a:lvl9pPr marL="27432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>
                <a:latin typeface="+mn-lt"/>
              </a:defRPr>
            </a:lvl9pPr>
          </a:lstStyle>
          <a:p>
            <a:pPr marL="0" lvl="0" indent="0" algn="ctr">
              <a:buFont typeface="Symbol" panose="05050102010706020507" pitchFamily="18" charset="2"/>
              <a:buNone/>
            </a:pPr>
            <a:r>
              <a:rPr lang="de-AT" sz="1050" noProof="0" dirty="0"/>
              <a:t>Wir beraten und forschen hinsichtlich </a:t>
            </a:r>
            <a:r>
              <a:rPr lang="de-AT" sz="1050" b="1" noProof="0" dirty="0"/>
              <a:t>Energieeinsparung, Steigerung der Energieeffizienz </a:t>
            </a:r>
            <a:r>
              <a:rPr lang="de-AT" sz="1050" b="0" noProof="0" dirty="0"/>
              <a:t>und Nutzung </a:t>
            </a:r>
            <a:r>
              <a:rPr lang="de-AT" sz="1050" b="1" noProof="0" dirty="0"/>
              <a:t>erneuerbarer Energien</a:t>
            </a:r>
          </a:p>
          <a:p>
            <a:pPr marL="0" lvl="0" indent="0" algn="ctr">
              <a:buNone/>
            </a:pPr>
            <a:r>
              <a:rPr lang="de-DE" sz="1050" noProof="0" dirty="0"/>
              <a:t>Dadurch sorgen wir für eine </a:t>
            </a:r>
            <a:r>
              <a:rPr lang="de-DE" sz="1050" b="1" noProof="0" dirty="0"/>
              <a:t>bessere Luftqualität</a:t>
            </a:r>
            <a:r>
              <a:rPr lang="de-DE" sz="1050" noProof="0" dirty="0"/>
              <a:t>, </a:t>
            </a:r>
            <a:r>
              <a:rPr lang="de-DE" sz="1050" b="1" noProof="0" dirty="0"/>
              <a:t>schützen das Klima </a:t>
            </a:r>
            <a:r>
              <a:rPr lang="de-DE" sz="1050" noProof="0" dirty="0"/>
              <a:t>und </a:t>
            </a:r>
            <a:r>
              <a:rPr lang="de-DE" sz="1050" b="1" noProof="0" dirty="0"/>
              <a:t>beleben die Wirtschaft</a:t>
            </a:r>
            <a:endParaRPr lang="de-AT" sz="1050" b="1" noProof="0" dirty="0"/>
          </a:p>
          <a:p>
            <a:pPr marL="0" lvl="0" indent="0" algn="ctr">
              <a:buFont typeface="Symbol" panose="05050102010706020507" pitchFamily="18" charset="2"/>
              <a:buNone/>
            </a:pPr>
            <a:endParaRPr lang="de-DE" sz="1050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706F214-80D0-A549-9C24-3E6897CB42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020" y="375760"/>
            <a:ext cx="858845" cy="48003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0884" y="0"/>
            <a:ext cx="4653116" cy="5143501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3AFE542-7F97-4655-B616-745B3FACA4A7}"/>
              </a:ext>
            </a:extLst>
          </p:cNvPr>
          <p:cNvCxnSpPr>
            <a:cxnSpLocks/>
          </p:cNvCxnSpPr>
          <p:nvPr userDrawn="1"/>
        </p:nvCxnSpPr>
        <p:spPr>
          <a:xfrm>
            <a:off x="0" y="1786746"/>
            <a:ext cx="449088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54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2880">
          <p15:clr>
            <a:srgbClr val="FBAE40"/>
          </p15:clr>
        </p15:guide>
        <p15:guide id="7" orient="horz" pos="2414">
          <p15:clr>
            <a:srgbClr val="FBAE40"/>
          </p15:clr>
        </p15:guide>
        <p15:guide id="8" pos="5488">
          <p15:clr>
            <a:srgbClr val="FBAE40"/>
          </p15:clr>
        </p15:guide>
        <p15:guide id="9" orient="horz" pos="116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" t="-1"/>
          <a:stretch/>
        </p:blipFill>
        <p:spPr>
          <a:xfrm>
            <a:off x="0" y="362"/>
            <a:ext cx="9144000" cy="2210102"/>
          </a:xfrm>
          <a:prstGeom prst="rect">
            <a:avLst/>
          </a:prstGeom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C4B0BD5-8A8C-E346-940D-00F3C9CFAB4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6230720" y="3426528"/>
            <a:ext cx="585523" cy="745867"/>
          </a:xfrm>
          <a:prstGeom prst="round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75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de-DE" noProof="0" dirty="0"/>
              <a:t>Bild durch Klicken auf Symbol hinzufügen</a:t>
            </a:r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952472" y="3470369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Position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D9B1394-306A-4761-8D6C-EB2E17427A36}"/>
              </a:ext>
            </a:extLst>
          </p:cNvPr>
          <p:cNvSpPr txBox="1"/>
          <p:nvPr userDrawn="1"/>
        </p:nvSpPr>
        <p:spPr>
          <a:xfrm>
            <a:off x="464910" y="2495770"/>
            <a:ext cx="230792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Kontaktseite</a:t>
            </a:r>
            <a:endParaRPr lang="de-DE" sz="18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2E9A94C-039E-4CE9-87B7-AE917322ED23}"/>
              </a:ext>
            </a:extLst>
          </p:cNvPr>
          <p:cNvSpPr txBox="1"/>
          <p:nvPr userDrawn="1"/>
        </p:nvSpPr>
        <p:spPr>
          <a:xfrm>
            <a:off x="464911" y="3474527"/>
            <a:ext cx="2307921" cy="98736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lvl="0" indent="0" defTabSz="514350" fontAlgn="t" latinLnBrk="1">
              <a:lnSpc>
                <a:spcPts val="1530"/>
              </a:lnSpc>
              <a:spcBef>
                <a:spcPts val="900"/>
              </a:spcBef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788">
                <a:latin typeface="+mn-lt"/>
              </a:defRPr>
            </a:lvl2pPr>
            <a:lvl3pPr marL="5143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675">
                <a:latin typeface="+mn-lt"/>
              </a:defRPr>
            </a:lvl3pPr>
            <a:lvl4pPr marL="7715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4pPr>
            <a:lvl5pPr marL="10287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5pPr>
            <a:lvl6pPr marL="128587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6pPr>
            <a:lvl7pPr marL="154305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7pPr>
            <a:lvl8pPr marL="1800225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8pPr>
            <a:lvl9pPr marL="2057400" indent="0" defTabSz="514350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563">
                <a:latin typeface="+mn-lt"/>
              </a:defRPr>
            </a:lvl9pPr>
          </a:lstStyle>
          <a:p>
            <a:pPr lvl="0">
              <a:lnSpc>
                <a:spcPct val="125000"/>
              </a:lnSpc>
              <a:spcBef>
                <a:spcPts val="0"/>
              </a:spcBef>
            </a:pPr>
            <a:r>
              <a:rPr lang="de-AT" noProof="0" dirty="0"/>
              <a:t>Kaiserfeldgasse 13/I, 8010 Graz</a:t>
            </a:r>
            <a:br>
              <a:rPr lang="de-AT" noProof="0" dirty="0"/>
            </a:br>
            <a:r>
              <a:rPr lang="de-AT" noProof="0" dirty="0"/>
              <a:t>Tel.: +43 316 811 848-0</a:t>
            </a:r>
            <a:br>
              <a:rPr lang="de-AT" noProof="0" dirty="0"/>
            </a:br>
            <a:r>
              <a:rPr lang="de-AT" noProof="0" dirty="0"/>
              <a:t>Email: office@grazer-ea.at</a:t>
            </a:r>
            <a:br>
              <a:rPr lang="de-AT" noProof="0" dirty="0"/>
            </a:br>
            <a:r>
              <a:rPr lang="de-AT" noProof="0" dirty="0"/>
              <a:t>Web: www.grazer-ea.at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endParaRPr lang="de-DE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A5C019C-F200-4EB7-B2F7-8F79B89A2D05}"/>
              </a:ext>
            </a:extLst>
          </p:cNvPr>
          <p:cNvCxnSpPr/>
          <p:nvPr userDrawn="1"/>
        </p:nvCxnSpPr>
        <p:spPr>
          <a:xfrm>
            <a:off x="-6264" y="2970456"/>
            <a:ext cx="9150264" cy="0"/>
          </a:xfrm>
          <a:prstGeom prst="line">
            <a:avLst/>
          </a:prstGeom>
          <a:ln w="19050">
            <a:solidFill>
              <a:srgbClr val="D9D9D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D72ADCB6-89AC-49A6-B374-E91A57CFF7DA}"/>
              </a:ext>
            </a:extLst>
          </p:cNvPr>
          <p:cNvSpPr txBox="1"/>
          <p:nvPr userDrawn="1"/>
        </p:nvSpPr>
        <p:spPr>
          <a:xfrm>
            <a:off x="465795" y="3304279"/>
            <a:ext cx="2843361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ts val="123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1200" b="1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Grazer Energieagentur </a:t>
            </a:r>
            <a:r>
              <a:rPr lang="de-AT" sz="1200" b="1" i="0" kern="1200" noProof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Ges.m.b.H</a:t>
            </a:r>
            <a:r>
              <a:rPr lang="de-AT" sz="1200" b="1" i="0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+mn-cs"/>
              </a:rPr>
              <a:t>.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76093CF-C615-4985-8452-D9E885C3E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5625" y="2358725"/>
            <a:ext cx="870505" cy="486553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952133" y="3643784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Name Mitarbeiter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952472" y="3808091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Telefonnummer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B1F56941-8403-5D4E-BB48-090E80F6153E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952471" y="3975794"/>
            <a:ext cx="1626306" cy="144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marR="0" indent="0" algn="l" defTabSz="514350" rtl="0" eaLnBrk="0" fontAlgn="t" latinLnBrk="1" hangingPunct="0">
              <a:lnSpc>
                <a:spcPts val="153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900" b="0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r>
              <a:rPr lang="de-DE" dirty="0"/>
              <a:t>E-Mailadresse</a:t>
            </a:r>
          </a:p>
        </p:txBody>
      </p:sp>
    </p:spTree>
    <p:extLst>
      <p:ext uri="{BB962C8B-B14F-4D97-AF65-F5344CB8AC3E}">
        <p14:creationId xmlns:p14="http://schemas.microsoft.com/office/powerpoint/2010/main" val="211891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pos="2880">
          <p15:clr>
            <a:srgbClr val="FBAE40"/>
          </p15:clr>
        </p15:guide>
        <p15:guide id="7" orient="horz" pos="2414">
          <p15:clr>
            <a:srgbClr val="FBAE40"/>
          </p15:clr>
        </p15:guide>
        <p15:guide id="8" pos="5488">
          <p15:clr>
            <a:srgbClr val="FBAE40"/>
          </p15:clr>
        </p15:guide>
        <p15:guide id="9" orient="horz" pos="116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_Mobility_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23" y="1582889"/>
            <a:ext cx="2292037" cy="2879725"/>
          </a:xfrm>
          <a:prstGeom prst="rect">
            <a:avLst/>
          </a:prstGeom>
          <a:ln>
            <a:solidFill>
              <a:srgbClr val="3C7DA0"/>
            </a:solidFill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39874D5-0E82-40BC-AF9E-D4375004D7ED}"/>
              </a:ext>
            </a:extLst>
          </p:cNvPr>
          <p:cNvSpPr txBox="1"/>
          <p:nvPr userDrawn="1"/>
        </p:nvSpPr>
        <p:spPr>
          <a:xfrm>
            <a:off x="3495368" y="1852307"/>
            <a:ext cx="5039715" cy="281615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1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Ziel</a:t>
            </a:r>
            <a:r>
              <a:rPr kumimoji="0" lang="de-DE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Minimierung der negativen Auswirkungen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Verkehrs sowie die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Erhöhung von Sicherheit und Wohlbefinden.</a:t>
            </a:r>
          </a:p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1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Themen:</a:t>
            </a:r>
          </a:p>
          <a:p>
            <a:pPr marL="171450" marR="0" lvl="0" indent="-17145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3C7DA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Interdisziplinäre Lösungsansätze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Forschung, Technologie und Innovation </a:t>
            </a:r>
          </a:p>
          <a:p>
            <a:pPr marL="171450" marR="0" lvl="0" indent="-17145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3C7DA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Automatische und elektrische Mobilität </a:t>
            </a:r>
          </a:p>
          <a:p>
            <a:pPr marL="171450" marR="0" lvl="0" indent="-17145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3C7DA0"/>
              </a:buClr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Verringerung von Verkehrsaufkommen 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und Emissionen  sowie der </a:t>
            </a: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Ausbau des Fuß- und Radwegenetzes</a:t>
            </a:r>
          </a:p>
          <a:p>
            <a:pPr marL="0" marR="0" lvl="0" indent="0" algn="l" defTabSz="514350" rtl="0" eaLnBrk="0" fontAlgn="base" latinLnBrk="0" hangingPunct="0">
              <a:lnSpc>
                <a:spcPts val="1530"/>
              </a:lnSpc>
              <a:spcBef>
                <a:spcPts val="900"/>
              </a:spcBef>
              <a:spcAft>
                <a:spcPct val="0"/>
              </a:spcAft>
              <a:buClr>
                <a:srgbClr val="0084A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F1928"/>
              </a:buClr>
              <a:buSzTx/>
              <a:buFontTx/>
              <a:buNone/>
              <a:tabLst/>
            </a:pPr>
            <a:endParaRPr lang="de-DE" sz="7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6425413-1942-4B50-B32B-F1C6DF2CD761}"/>
              </a:ext>
            </a:extLst>
          </p:cNvPr>
          <p:cNvSpPr txBox="1"/>
          <p:nvPr userDrawn="1"/>
        </p:nvSpPr>
        <p:spPr>
          <a:xfrm>
            <a:off x="864365" y="4476971"/>
            <a:ext cx="1724400" cy="6155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© iStock/Travel_Motion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011FA6C2-FBF8-B94A-B770-D57F3E11F5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9144000" cy="950913"/>
          </a:xfrm>
          <a:prstGeom prst="rect">
            <a:avLst/>
          </a:prstGeom>
          <a:solidFill>
            <a:srgbClr val="3C7DA0"/>
          </a:solidFill>
          <a:ln>
            <a:noFill/>
          </a:ln>
        </p:spPr>
        <p:txBody>
          <a:bodyPr lIns="288000" tIns="288000" rIns="288000" bIns="288000" anchor="b"/>
          <a:lstStyle>
            <a:lvl1pPr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Arial Unicode MS" panose="020B0604020202020204" pitchFamily="34" charset="-128"/>
              </a:defRPr>
            </a:lvl1pPr>
            <a:lvl2pPr marL="358775" indent="-179388">
              <a:lnSpc>
                <a:spcPts val="2500"/>
              </a:lnSpc>
              <a:buClr>
                <a:srgbClr val="AFD923"/>
              </a:buClr>
              <a:buFont typeface="Symbol" pitchFamily="2" charset="2"/>
              <a:buChar char="-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79388" indent="-179388">
              <a:lnSpc>
                <a:spcPts val="2500"/>
              </a:lnSpc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6365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0937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15509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008188" indent="-179388" defTabSz="457200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rgbClr val="AFD923"/>
              </a:buClr>
              <a:buFont typeface="Wingdings" pitchFamily="2" charset="2"/>
              <a:buChar char="§"/>
              <a:defRPr>
                <a:solidFill>
                  <a:srgbClr val="6F6F63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de-DE" altLang="de-DE" sz="1350" b="1">
              <a:solidFill>
                <a:srgbClr val="9F1727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3CD2033-A6A7-7B43-8DD7-F5C9B77743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83" y="217213"/>
            <a:ext cx="508137" cy="50813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F8C5058-E0F3-4136-81C5-07116035FABC}"/>
              </a:ext>
            </a:extLst>
          </p:cNvPr>
          <p:cNvSpPr txBox="1"/>
          <p:nvPr userDrawn="1"/>
        </p:nvSpPr>
        <p:spPr>
          <a:xfrm>
            <a:off x="1208986" y="213439"/>
            <a:ext cx="1734449" cy="400110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Smart Mobility</a:t>
            </a:r>
          </a:p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A5366FF-C122-4F45-AF8B-927AF9247DA7}"/>
              </a:ext>
            </a:extLst>
          </p:cNvPr>
          <p:cNvSpPr txBox="1"/>
          <p:nvPr userDrawn="1"/>
        </p:nvSpPr>
        <p:spPr>
          <a:xfrm>
            <a:off x="1208986" y="529398"/>
            <a:ext cx="4110100" cy="244682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514350" rtl="0" eaLnBrk="0" fontAlgn="base" latinLnBrk="0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ＭＳ Ｐゴシック" panose="020B0600070205080204" pitchFamily="34" charset="-128"/>
              </a:rPr>
              <a:t>Nachhaltige und intelligente Mobilitätskonzepte der Zukunft </a:t>
            </a:r>
          </a:p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2FBD5AF-8B50-47BA-8D00-4EDEB7AF83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157" y="212135"/>
            <a:ext cx="925674" cy="51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780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05">
          <p15:clr>
            <a:srgbClr val="FBAE40"/>
          </p15:clr>
        </p15:guide>
        <p15:guide id="2" pos="2268">
          <p15:clr>
            <a:srgbClr val="FBAE40"/>
          </p15:clr>
        </p15:guide>
        <p15:guide id="3" orient="horz" pos="599">
          <p15:clr>
            <a:srgbClr val="FBAE40"/>
          </p15:clr>
        </p15:guide>
        <p15:guide id="4" orient="horz" pos="2890">
          <p15:clr>
            <a:srgbClr val="FBAE40"/>
          </p15:clr>
        </p15:guide>
        <p15:guide id="5" pos="4218">
          <p15:clr>
            <a:srgbClr val="FBAE40"/>
          </p15:clr>
        </p15:guide>
        <p15:guide id="6" pos="5375">
          <p15:clr>
            <a:srgbClr val="FBAE40"/>
          </p15:clr>
        </p15:guide>
        <p15:guide id="7" orient="horz" pos="1076">
          <p15:clr>
            <a:srgbClr val="FBAE40"/>
          </p15:clr>
        </p15:guide>
        <p15:guide id="8" orient="horz" pos="463">
          <p15:clr>
            <a:srgbClr val="FBAE40"/>
          </p15:clr>
        </p15:guide>
        <p15:guide id="9" orient="horz" pos="1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F70B1D4-44ED-4173-8243-2625C63C715A}"/>
              </a:ext>
            </a:extLst>
          </p:cNvPr>
          <p:cNvSpPr txBox="1">
            <a:spLocks/>
          </p:cNvSpPr>
          <p:nvPr userDrawn="1"/>
        </p:nvSpPr>
        <p:spPr>
          <a:xfrm>
            <a:off x="1638300" y="4797837"/>
            <a:ext cx="5867401" cy="21600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ctr" defTabSz="914400" rtl="0" eaLnBrk="1" latinLnBrk="0" hangingPunct="1">
              <a:def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Titel der LVA/Veranstaltung &amp; 260.XXX | Datum 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EEE1EB9-F30E-41CC-A5EA-1BB4036EAE50}"/>
              </a:ext>
            </a:extLst>
          </p:cNvPr>
          <p:cNvSpPr>
            <a:spLocks noGrp="1"/>
          </p:cNvSpPr>
          <p:nvPr userDrawn="1">
            <p:ph type="title"/>
            <p:custDataLst>
              <p:tags r:id="rId7"/>
            </p:custDataLst>
          </p:nvPr>
        </p:nvSpPr>
        <p:spPr bwMode="gray">
          <a:xfrm>
            <a:off x="980302" y="1162050"/>
            <a:ext cx="7804130" cy="62150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AT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201E79-C3C6-4E96-894F-E05A4B90D1FF}"/>
              </a:ext>
            </a:extLst>
          </p:cNvPr>
          <p:cNvSpPr>
            <a:spLocks noGrp="1"/>
          </p:cNvSpPr>
          <p:nvPr userDrawn="1">
            <p:ph type="body" idx="1"/>
            <p:custDataLst>
              <p:tags r:id="rId8"/>
            </p:custDataLst>
          </p:nvPr>
        </p:nvSpPr>
        <p:spPr bwMode="gray">
          <a:xfrm>
            <a:off x="981075" y="1971676"/>
            <a:ext cx="7803356" cy="23145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AT" dirty="0"/>
              <a:t>HIER den Titel der LVA (unten) + Datum einstellen</a:t>
            </a:r>
          </a:p>
          <a:p>
            <a:pPr lvl="2"/>
            <a:r>
              <a:rPr lang="de-AT" dirty="0"/>
              <a:t>Zweite Ebene</a:t>
            </a:r>
          </a:p>
          <a:p>
            <a:pPr lvl="3"/>
            <a:r>
              <a:rPr lang="de-AT" dirty="0"/>
              <a:t>Dritte Ebene</a:t>
            </a:r>
          </a:p>
          <a:p>
            <a:pPr lvl="4"/>
            <a:r>
              <a:rPr lang="de-AT" dirty="0"/>
              <a:t>Vierte Ebene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AB4FDE39-4A0A-4D44-BA64-FAA4243A1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4676775"/>
            <a:ext cx="9144000" cy="466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de-AT" sz="135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7DA86F-8392-48F1-84B2-3D91C8489FAC}"/>
              </a:ext>
            </a:extLst>
          </p:cNvPr>
          <p:cNvSpPr>
            <a:spLocks noGrp="1"/>
          </p:cNvSpPr>
          <p:nvPr userDrawn="1">
            <p:ph type="sldNum" sz="quarter" idx="4"/>
            <p:custDataLst>
              <p:tags r:id="rId10"/>
            </p:custDataLst>
          </p:nvPr>
        </p:nvSpPr>
        <p:spPr bwMode="white">
          <a:xfrm>
            <a:off x="8164116" y="4789326"/>
            <a:ext cx="620315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418F7AD7-DC47-44A0-A9D7-F1C17BFD6F0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BCE4AD8-4F1B-4817-9CF3-C4D94CB44A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53" y="4715399"/>
            <a:ext cx="1350616" cy="371475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5D2B512E-39DD-43EC-9379-2AC08BBFA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8300" y="4800947"/>
            <a:ext cx="5867401" cy="216000"/>
          </a:xfrm>
          <a:prstGeom prst="rect">
            <a:avLst/>
          </a:prstGeom>
        </p:spPr>
        <p:txBody>
          <a:bodyPr/>
          <a:lstStyle>
            <a:lvl1pPr algn="ctr">
              <a:defRPr lang="de-DE" sz="75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31.05.2022</a:t>
            </a:r>
          </a:p>
        </p:txBody>
      </p:sp>
    </p:spTree>
    <p:extLst>
      <p:ext uri="{BB962C8B-B14F-4D97-AF65-F5344CB8AC3E}">
        <p14:creationId xmlns:p14="http://schemas.microsoft.com/office/powerpoint/2010/main" val="255219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02500" indent="-202500" algn="l" defTabSz="685800" rtl="0" eaLnBrk="1" latinLnBrk="0" hangingPunct="1">
        <a:lnSpc>
          <a:spcPct val="90000"/>
        </a:lnSpc>
        <a:spcBef>
          <a:spcPts val="450"/>
        </a:spcBef>
        <a:buClr>
          <a:schemeClr val="accent2"/>
        </a:buClr>
        <a:buSzPct val="90000"/>
        <a:buFont typeface="Arial" panose="020B0604020202020204" pitchFamily="34" charset="0"/>
        <a:buChar char="■"/>
        <a:defRPr sz="16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203597" algn="l" defTabSz="685800" rtl="0" eaLnBrk="1" latinLnBrk="0" hangingPunct="1">
        <a:lnSpc>
          <a:spcPct val="90000"/>
        </a:lnSpc>
        <a:spcBef>
          <a:spcPts val="300"/>
        </a:spcBef>
        <a:buClr>
          <a:schemeClr val="accent1"/>
        </a:buClr>
        <a:buSzPct val="90000"/>
        <a:buFont typeface="Arial" panose="020B0604020202020204" pitchFamily="34" charset="0"/>
        <a:buChar char="■"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603647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2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08435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SzPct val="6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12031" indent="-200025" algn="l" defTabSz="685800" rtl="0" eaLnBrk="1" latinLnBrk="0" hangingPunct="1">
        <a:lnSpc>
          <a:spcPct val="90000"/>
        </a:lnSpc>
        <a:spcBef>
          <a:spcPts val="375"/>
        </a:spcBef>
        <a:buClr>
          <a:schemeClr val="accent5"/>
        </a:buClr>
        <a:buSzPct val="60000"/>
        <a:buFont typeface="Arial" panose="020B0604020202020204" pitchFamily="34" charset="0"/>
        <a:buChar char="▫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2160">
          <p15:clr>
            <a:srgbClr val="F26B43"/>
          </p15:clr>
        </p15:guide>
        <p15:guide id="3" pos="3840">
          <p15:clr>
            <a:srgbClr val="F26B43"/>
          </p15:clr>
        </p15:guide>
        <p15:guide id="4" pos="7378">
          <p15:clr>
            <a:srgbClr val="F26B43"/>
          </p15:clr>
        </p15:guide>
        <p15:guide id="5" pos="291">
          <p15:clr>
            <a:srgbClr val="F26B43"/>
          </p15:clr>
        </p15:guide>
        <p15:guide id="6" orient="horz" pos="976">
          <p15:clr>
            <a:srgbClr val="F26B43"/>
          </p15:clr>
        </p15:guide>
        <p15:guide id="7" orient="horz" pos="3198">
          <p15:clr>
            <a:srgbClr val="F26B43"/>
          </p15:clr>
        </p15:guide>
        <p15:guide id="8" orient="horz" pos="3451">
          <p15:clr>
            <a:srgbClr val="F26B43"/>
          </p15:clr>
        </p15:guide>
        <p15:guide id="9" orient="horz" pos="3714">
          <p15:clr>
            <a:srgbClr val="F26B43"/>
          </p15:clr>
        </p15:guide>
        <p15:guide id="10" pos="4044">
          <p15:clr>
            <a:srgbClr val="F26B43"/>
          </p15:clr>
        </p15:guide>
        <p15:guide id="11" pos="3636">
          <p15:clr>
            <a:srgbClr val="F26B43"/>
          </p15:clr>
        </p15:guide>
        <p15:guide id="12" orient="horz" pos="1114">
          <p15:clr>
            <a:srgbClr val="F26B43"/>
          </p15:clr>
        </p15:guide>
        <p15:guide id="13" orient="horz" pos="1498">
          <p15:clr>
            <a:srgbClr val="F26B43"/>
          </p15:clr>
        </p15:guide>
        <p15:guide id="14" orient="horz" pos="294">
          <p15:clr>
            <a:srgbClr val="F26B43"/>
          </p15:clr>
        </p15:guide>
        <p15:guide id="15" orient="horz" pos="531">
          <p15:clr>
            <a:srgbClr val="F26B43"/>
          </p15:clr>
        </p15:guide>
        <p15:guide id="16" orient="horz" pos="762">
          <p15:clr>
            <a:srgbClr val="F26B43"/>
          </p15:clr>
        </p15:guide>
        <p15:guide id="17" orient="horz" pos="1651">
          <p15:clr>
            <a:srgbClr val="F26B43"/>
          </p15:clr>
        </p15:guide>
        <p15:guide id="18" pos="824">
          <p15:clr>
            <a:srgbClr val="F26B43"/>
          </p15:clr>
        </p15:guide>
        <p15:guide id="19" pos="6675">
          <p15:clr>
            <a:srgbClr val="F26B43"/>
          </p15:clr>
        </p15:guide>
        <p15:guide id="20" orient="horz" pos="3606">
          <p15:clr>
            <a:srgbClr val="F26B43"/>
          </p15:clr>
        </p15:guide>
        <p15:guide id="21" pos="68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20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8874691" y="4954044"/>
            <a:ext cx="256784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fld id="{CFE14685-CFF9-4592-8F7B-3EF0958E52A4}" type="slidenum">
              <a:rPr lang="de-DE" sz="9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pPr algn="ctr"/>
              <a:t>‹Nr.›</a:t>
            </a:fld>
            <a:endParaRPr lang="de-DE" sz="9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cid:E0C65781-9937-4A80-9FBD-8E23A5CFFEA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dverteiler.at/lara-graz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1671041" y="3154323"/>
            <a:ext cx="5791394" cy="332795"/>
          </a:xfrm>
        </p:spPr>
        <p:txBody>
          <a:bodyPr/>
          <a:lstStyle/>
          <a:p>
            <a:r>
              <a:rPr lang="de-DE" dirty="0"/>
              <a:t>Vernetzungstreffen „Nachhaltige Mobilität in der Praxis“ – </a:t>
            </a:r>
            <a:r>
              <a:rPr lang="de-DE" dirty="0" err="1"/>
              <a:t>LaRa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Austria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446888" y="3617252"/>
            <a:ext cx="4267904" cy="192208"/>
          </a:xfrm>
        </p:spPr>
        <p:txBody>
          <a:bodyPr/>
          <a:lstStyle/>
          <a:p>
            <a:r>
              <a:rPr lang="de-DE" dirty="0"/>
              <a:t>Mag. Doris Wiederwald, 31.05.2022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828" y="3966603"/>
            <a:ext cx="2955756" cy="105790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3974223"/>
            <a:ext cx="1905001" cy="106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3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444" y="1105570"/>
            <a:ext cx="7962370" cy="24495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 rot="16200000">
            <a:off x="-537689" y="2522487"/>
            <a:ext cx="19854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Foto: Holding Graz GmbH </a:t>
            </a:r>
          </a:p>
        </p:txBody>
      </p:sp>
      <p:pic>
        <p:nvPicPr>
          <p:cNvPr id="11" name="Grafik 3" descr="image00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4309" y="3555074"/>
            <a:ext cx="3343567" cy="151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Projekthintergrund </a:t>
            </a:r>
            <a:r>
              <a:rPr lang="de-DE" dirty="0" err="1"/>
              <a:t>LaRa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LaRa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Austria</a:t>
            </a:r>
          </a:p>
        </p:txBody>
      </p:sp>
    </p:spTree>
    <p:extLst>
      <p:ext uri="{BB962C8B-B14F-4D97-AF65-F5344CB8AC3E}">
        <p14:creationId xmlns:p14="http://schemas.microsoft.com/office/powerpoint/2010/main" val="47496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3465870" y="2090474"/>
            <a:ext cx="5083959" cy="1864360"/>
          </a:xfrm>
        </p:spPr>
        <p:txBody>
          <a:bodyPr/>
          <a:lstStyle/>
          <a:p>
            <a:pPr algn="ctr"/>
            <a:r>
              <a:rPr lang="de-DE" sz="3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Grazer Lastenrad-Formel</a:t>
            </a:r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7"/>
          </p:nvPr>
        </p:nvSpPr>
        <p:spPr>
          <a:xfrm>
            <a:off x="3465871" y="3053922"/>
            <a:ext cx="5083959" cy="1101583"/>
          </a:xfrm>
        </p:spPr>
        <p:txBody>
          <a:bodyPr/>
          <a:lstStyle/>
          <a:p>
            <a:pPr algn="ctr"/>
            <a:r>
              <a:rPr lang="de-DE" sz="3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15 + 5 + 5 = </a:t>
            </a:r>
            <a:r>
              <a:rPr lang="de-DE" sz="3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LaRa</a:t>
            </a:r>
            <a:endParaRPr lang="de-DE" sz="3000" dirty="0"/>
          </a:p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Projekthintergrund </a:t>
            </a:r>
            <a:r>
              <a:rPr lang="de-DE" dirty="0" err="1"/>
              <a:t>LaRa</a:t>
            </a:r>
            <a:r>
              <a:rPr lang="de-DE" dirty="0"/>
              <a:t>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LaRa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Austria </a:t>
            </a:r>
          </a:p>
        </p:txBody>
      </p:sp>
      <p:pic>
        <p:nvPicPr>
          <p:cNvPr id="8" name="Bildplatzhalter 5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Textplatzhalter 8"/>
          <p:cNvSpPr txBox="1">
            <a:spLocks noGrp="1"/>
          </p:cNvSpPr>
          <p:nvPr>
            <p:ph type="body" sz="quarter" idx="28"/>
          </p:nvPr>
        </p:nvSpPr>
        <p:spPr>
          <a:xfrm rot="16200000">
            <a:off x="-394268" y="3553060"/>
            <a:ext cx="1724400" cy="21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900" dirty="0">
                <a:latin typeface="Calibri" panose="020F0502020204030204" pitchFamily="34" charset="0"/>
              </a:rPr>
              <a:t>Foto: Holding Graz GmbH </a:t>
            </a:r>
          </a:p>
        </p:txBody>
      </p:sp>
    </p:spTree>
    <p:extLst>
      <p:ext uri="{BB962C8B-B14F-4D97-AF65-F5344CB8AC3E}">
        <p14:creationId xmlns:p14="http://schemas.microsoft.com/office/powerpoint/2010/main" val="238477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LaRa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Austria 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08986" y="532540"/>
            <a:ext cx="5706390" cy="190722"/>
          </a:xfrm>
        </p:spPr>
        <p:txBody>
          <a:bodyPr/>
          <a:lstStyle/>
          <a:p>
            <a:r>
              <a:rPr lang="de-DE" dirty="0"/>
              <a:t>Projektidee für </a:t>
            </a:r>
            <a:r>
              <a:rPr lang="de-DE" dirty="0" err="1"/>
              <a:t>LaRa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Austria  </a:t>
            </a:r>
          </a:p>
        </p:txBody>
      </p:sp>
      <p:pic>
        <p:nvPicPr>
          <p:cNvPr id="1026" name="Picture 2" descr="LaRa goes Austri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8986" y="1385746"/>
            <a:ext cx="6576172" cy="335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177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Ziel – und Wirkungsbild von </a:t>
            </a:r>
            <a:r>
              <a:rPr lang="de-DE" dirty="0" err="1"/>
              <a:t>LaRa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Austria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LaRa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Austria </a:t>
            </a:r>
          </a:p>
        </p:txBody>
      </p:sp>
      <p:pic>
        <p:nvPicPr>
          <p:cNvPr id="2050" name="8640200D-DBAD-421E-BF82-59256B043D3D" descr="cid:E0C65781-9937-4A80-9FBD-8E23A5CFFEA8"/>
          <p:cNvPicPr>
            <a:picLocks noChangeAspect="1" noChangeArrowheads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79" y="960296"/>
            <a:ext cx="8780276" cy="4038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3971365" y="1470212"/>
            <a:ext cx="1658470" cy="3521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385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5396" y="1457968"/>
            <a:ext cx="2630488" cy="311785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 rot="16200000">
            <a:off x="-571007" y="3469558"/>
            <a:ext cx="2149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Foto: Architekturbüro Wasmeyer+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LaRa</a:t>
            </a:r>
            <a:r>
              <a:rPr lang="de-DE" dirty="0"/>
              <a:t> </a:t>
            </a:r>
            <a:r>
              <a:rPr lang="de-DE" dirty="0" err="1"/>
              <a:t>goes</a:t>
            </a:r>
            <a:r>
              <a:rPr lang="de-DE" dirty="0"/>
              <a:t> Austria 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1208986" y="532540"/>
            <a:ext cx="5706390" cy="190722"/>
          </a:xfrm>
        </p:spPr>
        <p:txBody>
          <a:bodyPr/>
          <a:lstStyle/>
          <a:p>
            <a:r>
              <a:rPr lang="de-DE" dirty="0"/>
              <a:t>Aktuelle Projektaktivitäten  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27"/>
          </p:nvPr>
        </p:nvSpPr>
        <p:spPr>
          <a:xfrm>
            <a:off x="3453038" y="1912799"/>
            <a:ext cx="5035054" cy="2520000"/>
          </a:xfrm>
        </p:spPr>
        <p:txBody>
          <a:bodyPr/>
          <a:lstStyle/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Workshops für Landeshauptstädte, e5 – Gemeinden, KEM – Regionen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Vernetzungsworkshops unter den schon bestehenden Verleihsystemen 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Intensive Kooperation mit bestehenden Projekten (z.B. </a:t>
            </a:r>
            <a:r>
              <a:rPr lang="de-DE" dirty="0" err="1"/>
              <a:t>KlimaEntLaster</a:t>
            </a:r>
            <a:r>
              <a:rPr lang="de-DE" dirty="0"/>
              <a:t>)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Schaffung einer Informationsplattform für interessierte Akteure 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Bewerbung, Analyse und Evaluierung von </a:t>
            </a:r>
            <a:r>
              <a:rPr lang="de-DE" dirty="0" err="1"/>
              <a:t>LaRa</a:t>
            </a:r>
            <a:r>
              <a:rPr lang="de-DE" dirty="0"/>
              <a:t> in Graz </a:t>
            </a:r>
            <a:r>
              <a:rPr lang="de-DE" dirty="0">
                <a:sym typeface="Wingdings" panose="05000000000000000000" pitchFamily="2" charset="2"/>
              </a:rPr>
              <a:t> Erkenntnisgewinn für andere Städte 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>
                <a:sym typeface="Wingdings" panose="05000000000000000000" pitchFamily="2" charset="2"/>
              </a:rPr>
              <a:t>Vorbereitungen einer weiteren Lastenrad – Offensive in Graz </a:t>
            </a:r>
          </a:p>
          <a:p>
            <a:pPr marL="171450" indent="-171450">
              <a:buFontTx/>
              <a:buChar char="-"/>
            </a:pPr>
            <a:endParaRPr lang="de-DE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3453038" y="1495645"/>
            <a:ext cx="5035054" cy="224897"/>
          </a:xfrm>
        </p:spPr>
        <p:txBody>
          <a:bodyPr/>
          <a:lstStyle/>
          <a:p>
            <a:r>
              <a:rPr lang="de-DE" dirty="0"/>
              <a:t>Was passiert gerade?  </a:t>
            </a:r>
          </a:p>
        </p:txBody>
      </p:sp>
    </p:spTree>
    <p:extLst>
      <p:ext uri="{BB962C8B-B14F-4D97-AF65-F5344CB8AC3E}">
        <p14:creationId xmlns:p14="http://schemas.microsoft.com/office/powerpoint/2010/main" val="390891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Projektumsetzung und Projektstruktur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Grazer Energieagentur GmbH = Lead, keine andere Partner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Direktbeauftragung, Abrechnung in zwei Raten  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„Nur“ Endbericht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Laufzeit = 12 Monate 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2 kleine Subauftragnehmer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Enge Kooperation mit </a:t>
            </a:r>
            <a:r>
              <a:rPr lang="de-DE" dirty="0" err="1"/>
              <a:t>LoI</a:t>
            </a:r>
            <a:r>
              <a:rPr lang="de-DE" dirty="0"/>
              <a:t> – Gebern </a:t>
            </a:r>
          </a:p>
          <a:p>
            <a:pPr marL="228600" indent="-228600">
              <a:buFont typeface="Wingdings" panose="05000000000000000000" pitchFamily="2" charset="2"/>
              <a:buChar char="ü"/>
            </a:pPr>
            <a:r>
              <a:rPr lang="de-DE" dirty="0"/>
              <a:t>Kooperation und Vernetzung mit anderen KLIEN – Projekten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8"/>
          </p:nvPr>
        </p:nvSpPr>
        <p:spPr>
          <a:xfrm rot="16200000">
            <a:off x="-448343" y="3717700"/>
            <a:ext cx="1871996" cy="177532"/>
          </a:xfrm>
        </p:spPr>
        <p:txBody>
          <a:bodyPr/>
          <a:lstStyle/>
          <a:p>
            <a:r>
              <a:rPr lang="de-DE" sz="900" dirty="0">
                <a:latin typeface="Calibri" panose="020F0502020204030204" pitchFamily="34" charset="0"/>
                <a:cs typeface="Calibri" panose="020F0502020204030204" pitchFamily="34" charset="0"/>
              </a:rPr>
              <a:t>Foto: www.klimaentlaster.at</a:t>
            </a:r>
          </a:p>
        </p:txBody>
      </p:sp>
      <p:pic>
        <p:nvPicPr>
          <p:cNvPr id="8" name="Bildplatzhalter 7"/>
          <p:cNvPicPr>
            <a:picLocks noGrp="1" noChangeAspect="1"/>
          </p:cNvPicPr>
          <p:nvPr>
            <p:ph type="pic" sz="quarter" idx="2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Projektumsetzung und Projektstruktur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Abwicklung KLIEN – Projekt </a:t>
            </a:r>
          </a:p>
        </p:txBody>
      </p:sp>
    </p:spTree>
    <p:extLst>
      <p:ext uri="{BB962C8B-B14F-4D97-AF65-F5344CB8AC3E}">
        <p14:creationId xmlns:p14="http://schemas.microsoft.com/office/powerpoint/2010/main" val="3972591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Ausschreibung und Antragsphase 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dirty="0"/>
              <a:t>Ausschreibung: Nachhaltige Mobilität in der Praxis 2021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dirty="0"/>
              <a:t>Annahmeerklärung nach positiver Beurteilung, online – Abwicklung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de-DE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dirty="0"/>
              <a:t>Antrag = kurz &amp; knackig </a:t>
            </a:r>
            <a:r>
              <a:rPr lang="de-DE" dirty="0">
                <a:sym typeface="Wingdings" panose="05000000000000000000" pitchFamily="2" charset="2"/>
              </a:rPr>
              <a:t>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dirty="0">
                <a:sym typeface="Wingdings" panose="05000000000000000000" pitchFamily="2" charset="2"/>
              </a:rPr>
              <a:t>Wichtig: konsistent, kohärent, durchdacht, klares Bild, genaue Planung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de-DE" dirty="0" err="1">
                <a:sym typeface="Wingdings" panose="05000000000000000000" pitchFamily="2" charset="2"/>
              </a:rPr>
              <a:t>LoIs</a:t>
            </a:r>
            <a:r>
              <a:rPr lang="de-DE" dirty="0">
                <a:sym typeface="Wingdings" panose="05000000000000000000" pitchFamily="2" charset="2"/>
              </a:rPr>
              <a:t> und Unterstützer vor Projektbeginn als ein Schlüsselfaktor!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8"/>
          </p:nvPr>
        </p:nvSpPr>
        <p:spPr>
          <a:xfrm>
            <a:off x="-175260" y="3794760"/>
            <a:ext cx="2285954" cy="262346"/>
          </a:xfrm>
        </p:spPr>
        <p:txBody>
          <a:bodyPr/>
          <a:lstStyle/>
          <a:p>
            <a:r>
              <a:rPr lang="de-DE" sz="900" dirty="0">
                <a:latin typeface="+mn-lt"/>
              </a:rPr>
              <a:t>Foto: Holding Graz GmbH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Ausschreibung und Antragsphase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Abwicklung KLIEN – Projekt </a:t>
            </a:r>
          </a:p>
        </p:txBody>
      </p:sp>
      <p:pic>
        <p:nvPicPr>
          <p:cNvPr id="8" name="Grafik 7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13" y="1942792"/>
            <a:ext cx="2800218" cy="18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4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platzhalter 2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de-DE" dirty="0"/>
              <a:t>Projektleitung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de-DE" dirty="0" err="1"/>
              <a:t>Mag.a</a:t>
            </a:r>
            <a:r>
              <a:rPr lang="de-DE" dirty="0"/>
              <a:t> Eva Stadtschreiber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de-DE" dirty="0"/>
              <a:t>+43 316 811 848-24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de-DE" dirty="0"/>
              <a:t>stadtschreiber@grazer-ea.at</a:t>
            </a:r>
          </a:p>
        </p:txBody>
      </p:sp>
    </p:spTree>
    <p:extLst>
      <p:ext uri="{BB962C8B-B14F-4D97-AF65-F5344CB8AC3E}">
        <p14:creationId xmlns:p14="http://schemas.microsoft.com/office/powerpoint/2010/main" val="24105072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FOB Rechtswissenschaften">
  <a:themeElements>
    <a:clrScheme name="Benutzerdefiniert 1">
      <a:dk1>
        <a:srgbClr val="000000"/>
      </a:dk1>
      <a:lt1>
        <a:srgbClr val="FFFFFF"/>
      </a:lt1>
      <a:dk2>
        <a:srgbClr val="006699"/>
      </a:dk2>
      <a:lt2>
        <a:srgbClr val="DFF2FD"/>
      </a:lt2>
      <a:accent1>
        <a:srgbClr val="006699"/>
      </a:accent1>
      <a:accent2>
        <a:srgbClr val="72ADD5"/>
      </a:accent2>
      <a:accent3>
        <a:srgbClr val="A6D5EC"/>
      </a:accent3>
      <a:accent4>
        <a:srgbClr val="DFF2FD"/>
      </a:accent4>
      <a:accent5>
        <a:srgbClr val="646363"/>
      </a:accent5>
      <a:accent6>
        <a:srgbClr val="5485AB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5485AB"/>
    </a:custClr>
    <a:custClr name="Blau 2">
      <a:srgbClr val="72ADD5"/>
    </a:custClr>
    <a:custClr name="Blau 3">
      <a:srgbClr val="A6D5EC"/>
    </a:custClr>
    <a:custClr name="Blau 4">
      <a:srgbClr val="DFF2FD"/>
    </a:custClr>
    <a:custClr name="Grün 1">
      <a:srgbClr val="007E71"/>
    </a:custClr>
    <a:custClr name="Grün 2">
      <a:srgbClr val="6AAAA5"/>
    </a:custClr>
    <a:custClr name="Grün 3">
      <a:srgbClr val="A2C6C2"/>
    </a:custClr>
    <a:custClr name="Grün 4">
      <a:srgbClr val="E9F1F0"/>
    </a:custClr>
    <a:custClr name="Magenta 1">
      <a:srgbClr val="BA4682"/>
    </a:custClr>
    <a:custClr name="Magenta 2">
      <a:srgbClr val="CD81A8"/>
    </a:custClr>
    <a:custClr name="Magenta 3">
      <a:srgbClr val="DFAFCA"/>
    </a:custClr>
    <a:custClr name="Magenta 4">
      <a:srgbClr val="F5E5EF"/>
    </a:custClr>
    <a:custClr name="Orange 1">
      <a:srgbClr val="E18922"/>
    </a:custClr>
    <a:custClr name="Orange 2">
      <a:srgbClr val="EEB473"/>
    </a:custClr>
    <a:custClr name="Orange 3">
      <a:srgbClr val="F5D0A8"/>
    </a:custClr>
    <a:custClr name="Orange 4">
      <a:srgbClr val="FDEFE1"/>
    </a:custClr>
    <a:custClr name="Grau 1">
      <a:srgbClr val="646363"/>
    </a:custClr>
    <a:custClr name="Grau 2">
      <a:srgbClr val="9D9D9C"/>
    </a:custClr>
    <a:custClr name="Grau 3">
      <a:srgbClr val="D0D0D0"/>
    </a:custClr>
    <a:custClr name="Grau 4">
      <a:srgbClr val="EDEDED"/>
    </a:custClr>
  </a:custClrLst>
  <a:extLst>
    <a:ext uri="{05A4C25C-085E-4340-85A3-A5531E510DB2}">
      <thm15:themeFamily xmlns:thm15="http://schemas.microsoft.com/office/thememl/2012/main" name="TUW_Praesentation_Manual.potx" id="{5F1B5B2F-F0CB-44F4-8311-32707E3982A9}" vid="{63D61159-81E5-4E59-9D7C-7597216411D8}"/>
    </a:ext>
  </a:extLst>
</a:theme>
</file>

<file path=ppt/theme/theme2.xml><?xml version="1.0" encoding="utf-8"?>
<a:theme xmlns:a="http://schemas.openxmlformats.org/drawingml/2006/main" name="Titel_Mission_Kontak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mart Mobil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Klimafonds_Standard_16zu9</Template>
  <TotalTime>0</TotalTime>
  <Words>1191</Words>
  <Application>Microsoft Office PowerPoint</Application>
  <PresentationFormat>Bildschirmpräsentation (16:9)</PresentationFormat>
  <Paragraphs>117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Helvetica</vt:lpstr>
      <vt:lpstr>Symbol</vt:lpstr>
      <vt:lpstr>Wingdings</vt:lpstr>
      <vt:lpstr>FOB Rechtswissenschaften</vt:lpstr>
      <vt:lpstr>Titel_Mission_Kontakt</vt:lpstr>
      <vt:lpstr>Smart Mobility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Isadora Skudelny</dc:creator>
  <cp:keywords/>
  <dc:description/>
  <cp:lastModifiedBy>Jannik Hundegger</cp:lastModifiedBy>
  <cp:revision>94</cp:revision>
  <cp:lastPrinted>2022-05-30T15:07:11Z</cp:lastPrinted>
  <dcterms:created xsi:type="dcterms:W3CDTF">2021-06-15T08:01:38Z</dcterms:created>
  <dcterms:modified xsi:type="dcterms:W3CDTF">2022-11-23T09:54:50Z</dcterms:modified>
  <cp:category/>
</cp:coreProperties>
</file>